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4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97" r:id="rId12"/>
    <p:sldId id="267" r:id="rId13"/>
    <p:sldId id="268" r:id="rId14"/>
    <p:sldId id="269" r:id="rId15"/>
    <p:sldId id="305" r:id="rId16"/>
    <p:sldId id="270" r:id="rId17"/>
    <p:sldId id="271" r:id="rId18"/>
    <p:sldId id="272" r:id="rId19"/>
    <p:sldId id="298" r:id="rId20"/>
    <p:sldId id="299" r:id="rId21"/>
    <p:sldId id="273" r:id="rId22"/>
    <p:sldId id="295" r:id="rId23"/>
    <p:sldId id="274" r:id="rId24"/>
    <p:sldId id="275" r:id="rId25"/>
    <p:sldId id="276" r:id="rId26"/>
    <p:sldId id="296" r:id="rId27"/>
    <p:sldId id="277" r:id="rId28"/>
    <p:sldId id="278" r:id="rId29"/>
    <p:sldId id="279" r:id="rId30"/>
    <p:sldId id="282" r:id="rId31"/>
    <p:sldId id="281" r:id="rId32"/>
    <p:sldId id="300" r:id="rId33"/>
    <p:sldId id="283" r:id="rId34"/>
    <p:sldId id="301" r:id="rId35"/>
    <p:sldId id="302" r:id="rId36"/>
    <p:sldId id="284" r:id="rId37"/>
    <p:sldId id="285" r:id="rId38"/>
    <p:sldId id="286" r:id="rId39"/>
    <p:sldId id="287" r:id="rId40"/>
    <p:sldId id="303" r:id="rId41"/>
    <p:sldId id="304" r:id="rId42"/>
    <p:sldId id="288" r:id="rId43"/>
    <p:sldId id="289" r:id="rId44"/>
    <p:sldId id="290" r:id="rId45"/>
    <p:sldId id="291" r:id="rId46"/>
    <p:sldId id="292" r:id="rId47"/>
    <p:sldId id="293" r:id="rId48"/>
  </p:sldIdLst>
  <p:sldSz cx="9144000" cy="6858000" type="screen4x3"/>
  <p:notesSz cx="6743700" cy="9753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698" autoAdjust="0"/>
  </p:normalViewPr>
  <p:slideViewPr>
    <p:cSldViewPr>
      <p:cViewPr varScale="1">
        <p:scale>
          <a:sx n="76" d="100"/>
          <a:sy n="76" d="100"/>
        </p:scale>
        <p:origin x="-164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731838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32325"/>
            <a:ext cx="5394325" cy="438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4650"/>
            <a:ext cx="29225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264650"/>
            <a:ext cx="29225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713F5FA-E706-4D94-B7D0-8992F8EA68C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9FCC0F-B54C-47F6-8686-252BD255DCDF}" type="slidenum">
              <a:rPr lang="zh-TW" altLang="en-US" smtClean="0"/>
              <a:pPr/>
              <a:t>2</a:t>
            </a:fld>
            <a:endParaRPr lang="en-US" altLang="zh-TW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38188"/>
            <a:ext cx="4859338" cy="3644900"/>
          </a:xfrm>
          <a:ln w="12700" cap="flat">
            <a:solidFill>
              <a:schemeClr val="tx1"/>
            </a:solidFill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896" tIns="47449" rIns="94896" bIns="47449"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C72EAD-DAC5-4975-9D75-464EDB8C0EA7}" type="slidenum">
              <a:rPr lang="zh-TW" altLang="en-US" smtClean="0"/>
              <a:pPr/>
              <a:t>4</a:t>
            </a:fld>
            <a:endParaRPr lang="en-US" altLang="zh-TW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1838"/>
            <a:ext cx="4876800" cy="3657600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242" tIns="47122" rIns="94242" bIns="47122"/>
          <a:lstStyle/>
          <a:p>
            <a:pPr marL="228600" indent="-228600" eaLnBrk="1" hangingPunct="1"/>
            <a:r>
              <a:rPr lang="en-US" altLang="zh-TW" sz="1000" dirty="0" smtClean="0"/>
              <a:t>1.Function/Boolean level modeling:</a:t>
            </a:r>
          </a:p>
          <a:p>
            <a:pPr marL="228600" indent="-228600" eaLnBrk="1" hangingPunct="1"/>
            <a:r>
              <a:rPr lang="en-US" altLang="zh-TW" sz="1000" dirty="0" smtClean="0"/>
              <a:t>	architecture level</a:t>
            </a:r>
          </a:p>
          <a:p>
            <a:pPr marL="228600" indent="-228600" eaLnBrk="1" hangingPunct="1"/>
            <a:r>
              <a:rPr lang="en-US" altLang="zh-TW" sz="1000" dirty="0" smtClean="0"/>
              <a:t>	modules are expressed in programming language construct</a:t>
            </a:r>
          </a:p>
          <a:p>
            <a:pPr marL="228600" indent="-228600" eaLnBrk="1" hangingPunct="1"/>
            <a:r>
              <a:rPr lang="en-US" altLang="zh-TW" sz="1000" dirty="0" smtClean="0"/>
              <a:t>	Register-transfer level (RTL)</a:t>
            </a:r>
          </a:p>
          <a:p>
            <a:pPr marL="228600" indent="-228600" eaLnBrk="1" hangingPunct="1"/>
            <a:r>
              <a:rPr lang="en-US" altLang="zh-TW" sz="1000" dirty="0" smtClean="0"/>
              <a:t>	</a:t>
            </a:r>
            <a:r>
              <a:rPr lang="en-US" altLang="zh-TW" sz="1000" dirty="0" err="1" smtClean="0"/>
              <a:t>testbench</a:t>
            </a:r>
            <a:r>
              <a:rPr lang="en-US" altLang="zh-TW" sz="1000" dirty="0" smtClean="0"/>
              <a:t>: the part of HDL code added for stimulus generation</a:t>
            </a:r>
          </a:p>
          <a:p>
            <a:pPr marL="228600" indent="-228600" eaLnBrk="1" hangingPunct="1"/>
            <a:r>
              <a:rPr lang="en-US" altLang="zh-TW" sz="1000" dirty="0" smtClean="0"/>
              <a:t>Logic level:</a:t>
            </a:r>
          </a:p>
          <a:p>
            <a:pPr marL="228600" indent="-228600" eaLnBrk="1" hangingPunct="1"/>
            <a:r>
              <a:rPr lang="en-US" altLang="zh-TW" sz="1000" dirty="0" smtClean="0"/>
              <a:t>	interconnect of Boolean gates including</a:t>
            </a:r>
          </a:p>
          <a:p>
            <a:pPr marL="228600" indent="-228600" eaLnBrk="1" hangingPunct="1"/>
            <a:r>
              <a:rPr lang="en-US" altLang="zh-TW" sz="1000" dirty="0" smtClean="0"/>
              <a:t>		simple gates: or, nor, not, and, </a:t>
            </a:r>
            <a:r>
              <a:rPr lang="en-US" altLang="zh-TW" sz="1000" dirty="0" err="1" smtClean="0"/>
              <a:t>nand</a:t>
            </a:r>
            <a:endParaRPr lang="en-US" altLang="zh-TW" sz="1000" dirty="0" smtClean="0"/>
          </a:p>
          <a:p>
            <a:pPr marL="228600" indent="-228600" eaLnBrk="1" hangingPunct="1"/>
            <a:r>
              <a:rPr lang="en-US" altLang="zh-TW" sz="1000" dirty="0" smtClean="0"/>
              <a:t>		complex gates: </a:t>
            </a:r>
            <a:r>
              <a:rPr lang="en-US" altLang="zh-TW" sz="1000" dirty="0" err="1" smtClean="0"/>
              <a:t>xor</a:t>
            </a:r>
            <a:endParaRPr lang="en-US" altLang="zh-TW" sz="1000" dirty="0" smtClean="0"/>
          </a:p>
          <a:p>
            <a:pPr marL="228600" indent="-228600" eaLnBrk="1" hangingPunct="1"/>
            <a:r>
              <a:rPr lang="en-US" altLang="zh-TW" sz="1000" dirty="0" smtClean="0"/>
              <a:t>		transmission gates, bus</a:t>
            </a:r>
          </a:p>
          <a:p>
            <a:pPr marL="228600" indent="-228600" eaLnBrk="1" hangingPunct="1"/>
            <a:r>
              <a:rPr lang="en-US" altLang="zh-TW" sz="1000" dirty="0" smtClean="0"/>
              <a:t>Switch level:</a:t>
            </a:r>
          </a:p>
          <a:p>
            <a:pPr marL="228600" indent="-228600" eaLnBrk="1" hangingPunct="1"/>
            <a:r>
              <a:rPr lang="en-US" altLang="zh-TW" sz="1000" dirty="0" smtClean="0"/>
              <a:t>	interconnect of MOS transistor (treated as an ideal switch) plus transistor size and node capacitance</a:t>
            </a:r>
          </a:p>
          <a:p>
            <a:pPr marL="228600" indent="-228600" eaLnBrk="1" hangingPunct="1"/>
            <a:r>
              <a:rPr lang="en-US" altLang="zh-TW" sz="1000" dirty="0" smtClean="0"/>
              <a:t>	determination of logic states is complex</a:t>
            </a:r>
          </a:p>
          <a:p>
            <a:pPr marL="228600" indent="-228600" eaLnBrk="1" hangingPunct="1"/>
            <a:r>
              <a:rPr lang="en-US" altLang="zh-TW" sz="1000" dirty="0" smtClean="0"/>
              <a:t>	can simulate logic </a:t>
            </a:r>
            <a:r>
              <a:rPr lang="en-US" altLang="zh-TW" sz="1000" dirty="0" err="1" smtClean="0"/>
              <a:t>ckts</a:t>
            </a:r>
            <a:r>
              <a:rPr lang="en-US" altLang="zh-TW" sz="1000" dirty="0" smtClean="0"/>
              <a:t> w/o exact logic structure -&gt; good for high-performance ASIC</a:t>
            </a:r>
          </a:p>
          <a:p>
            <a:pPr marL="228600" indent="-228600" eaLnBrk="1" hangingPunct="1"/>
            <a:r>
              <a:rPr lang="en-US" altLang="zh-TW" sz="1000" dirty="0" smtClean="0"/>
              <a:t>	fault propagation is complicated</a:t>
            </a:r>
          </a:p>
          <a:p>
            <a:pPr marL="228600" indent="-228600" eaLnBrk="1" hangingPunct="1"/>
            <a:r>
              <a:rPr lang="en-US" altLang="zh-TW" sz="1000" dirty="0" smtClean="0"/>
              <a:t>Circuit level:</a:t>
            </a:r>
          </a:p>
          <a:p>
            <a:pPr marL="228600" indent="-228600" eaLnBrk="1" hangingPunct="1"/>
            <a:r>
              <a:rPr lang="en-US" altLang="zh-TW" sz="1000" dirty="0" smtClean="0"/>
              <a:t>	interconnect of transistors, R, L, C</a:t>
            </a:r>
          </a:p>
          <a:p>
            <a:pPr marL="228600" indent="-228600" eaLnBrk="1" hangingPunct="1"/>
            <a:r>
              <a:rPr lang="en-US" altLang="zh-TW" sz="1000" dirty="0" smtClean="0"/>
              <a:t>	time-consuming</a:t>
            </a:r>
          </a:p>
          <a:p>
            <a:pPr marL="228600" indent="-228600" eaLnBrk="1" hangingPunct="1"/>
            <a:r>
              <a:rPr lang="en-US" altLang="zh-TW" sz="1000" dirty="0" smtClean="0"/>
              <a:t>	for digital </a:t>
            </a:r>
            <a:r>
              <a:rPr lang="en-US" altLang="zh-TW" sz="1000" dirty="0" err="1" smtClean="0"/>
              <a:t>ckts</a:t>
            </a:r>
            <a:r>
              <a:rPr lang="en-US" altLang="zh-TW" sz="1000" dirty="0" smtClean="0"/>
              <a:t>, only used in critical timing analysis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23EA05-FFEB-4A53-A5C0-90EF90A331BB}" type="slidenum">
              <a:rPr lang="zh-TW" altLang="en-US" smtClean="0"/>
              <a:pPr/>
              <a:t>5</a:t>
            </a:fld>
            <a:endParaRPr lang="en-US" altLang="zh-TW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731838"/>
            <a:ext cx="4876800" cy="36576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242" tIns="47122" rIns="94242" bIns="47122"/>
          <a:lstStyle/>
          <a:p>
            <a:pPr marL="228600" indent="-228600" eaLnBrk="1" hangingPunct="1"/>
            <a:r>
              <a:rPr lang="en-US" altLang="zh-TW" sz="1000" smtClean="0"/>
              <a:t>1.Function/Boolean level modeling:</a:t>
            </a:r>
          </a:p>
          <a:p>
            <a:pPr marL="228600" indent="-228600" eaLnBrk="1" hangingPunct="1"/>
            <a:r>
              <a:rPr lang="en-US" altLang="zh-TW" sz="1000" smtClean="0"/>
              <a:t>	architecture level</a:t>
            </a:r>
          </a:p>
          <a:p>
            <a:pPr marL="228600" indent="-228600" eaLnBrk="1" hangingPunct="1"/>
            <a:r>
              <a:rPr lang="en-US" altLang="zh-TW" sz="1000" smtClean="0"/>
              <a:t>	modules are expressed in programming language construct</a:t>
            </a:r>
          </a:p>
          <a:p>
            <a:pPr marL="228600" indent="-228600" eaLnBrk="1" hangingPunct="1"/>
            <a:r>
              <a:rPr lang="en-US" altLang="zh-TW" sz="1000" smtClean="0"/>
              <a:t>	Register-transfer level (RTL)</a:t>
            </a:r>
          </a:p>
          <a:p>
            <a:pPr marL="228600" indent="-228600" eaLnBrk="1" hangingPunct="1"/>
            <a:r>
              <a:rPr lang="en-US" altLang="zh-TW" sz="1000" smtClean="0"/>
              <a:t>	testbench: the part of HDL code added for stimulus generation</a:t>
            </a:r>
          </a:p>
          <a:p>
            <a:pPr marL="228600" indent="-228600" eaLnBrk="1" hangingPunct="1"/>
            <a:r>
              <a:rPr lang="en-US" altLang="zh-TW" sz="1000" smtClean="0"/>
              <a:t>Logic level:</a:t>
            </a:r>
          </a:p>
          <a:p>
            <a:pPr marL="228600" indent="-228600" eaLnBrk="1" hangingPunct="1"/>
            <a:r>
              <a:rPr lang="en-US" altLang="zh-TW" sz="1000" smtClean="0"/>
              <a:t>	interconnect of Boolean gates including</a:t>
            </a:r>
          </a:p>
          <a:p>
            <a:pPr marL="228600" indent="-228600" eaLnBrk="1" hangingPunct="1"/>
            <a:r>
              <a:rPr lang="en-US" altLang="zh-TW" sz="1000" smtClean="0"/>
              <a:t>		simple gates: or, nor, not, and, nand</a:t>
            </a:r>
          </a:p>
          <a:p>
            <a:pPr marL="228600" indent="-228600" eaLnBrk="1" hangingPunct="1"/>
            <a:r>
              <a:rPr lang="en-US" altLang="zh-TW" sz="1000" smtClean="0"/>
              <a:t>		complex gates: xor</a:t>
            </a:r>
          </a:p>
          <a:p>
            <a:pPr marL="228600" indent="-228600" eaLnBrk="1" hangingPunct="1"/>
            <a:r>
              <a:rPr lang="en-US" altLang="zh-TW" sz="1000" smtClean="0"/>
              <a:t>		transmission gates, bus</a:t>
            </a:r>
          </a:p>
          <a:p>
            <a:pPr marL="228600" indent="-228600" eaLnBrk="1" hangingPunct="1"/>
            <a:r>
              <a:rPr lang="en-US" altLang="zh-TW" sz="1000" smtClean="0"/>
              <a:t>Switch level:</a:t>
            </a:r>
          </a:p>
          <a:p>
            <a:pPr marL="228600" indent="-228600" eaLnBrk="1" hangingPunct="1"/>
            <a:r>
              <a:rPr lang="en-US" altLang="zh-TW" sz="1000" smtClean="0"/>
              <a:t>	interconnect of MOS transistor (treated as an ideal switch) plus transistor size and node capacitance</a:t>
            </a:r>
          </a:p>
          <a:p>
            <a:pPr marL="228600" indent="-228600" eaLnBrk="1" hangingPunct="1"/>
            <a:r>
              <a:rPr lang="en-US" altLang="zh-TW" sz="1000" smtClean="0"/>
              <a:t>	determination of logic states is complex</a:t>
            </a:r>
          </a:p>
          <a:p>
            <a:pPr marL="228600" indent="-228600" eaLnBrk="1" hangingPunct="1"/>
            <a:r>
              <a:rPr lang="en-US" altLang="zh-TW" sz="1000" smtClean="0"/>
              <a:t>	can simulate logic ckts w/o exact logic structure -&gt; good for high-performance ASIC</a:t>
            </a:r>
          </a:p>
          <a:p>
            <a:pPr marL="228600" indent="-228600" eaLnBrk="1" hangingPunct="1"/>
            <a:r>
              <a:rPr lang="en-US" altLang="zh-TW" sz="1000" smtClean="0"/>
              <a:t>	fault propagation is complicated</a:t>
            </a:r>
          </a:p>
          <a:p>
            <a:pPr marL="228600" indent="-228600" eaLnBrk="1" hangingPunct="1"/>
            <a:r>
              <a:rPr lang="en-US" altLang="zh-TW" sz="1000" smtClean="0"/>
              <a:t>Circuit level:</a:t>
            </a:r>
          </a:p>
          <a:p>
            <a:pPr marL="228600" indent="-228600" eaLnBrk="1" hangingPunct="1"/>
            <a:r>
              <a:rPr lang="en-US" altLang="zh-TW" sz="1000" smtClean="0"/>
              <a:t>	interconnect of transistors, R, L, C</a:t>
            </a:r>
          </a:p>
          <a:p>
            <a:pPr marL="228600" indent="-228600" eaLnBrk="1" hangingPunct="1"/>
            <a:r>
              <a:rPr lang="en-US" altLang="zh-TW" sz="1000" smtClean="0"/>
              <a:t>	time-consuming</a:t>
            </a:r>
          </a:p>
          <a:p>
            <a:pPr marL="228600" indent="-228600" eaLnBrk="1" hangingPunct="1"/>
            <a:r>
              <a:rPr lang="en-US" altLang="zh-TW" sz="1000" smtClean="0"/>
              <a:t>	for digital ckts, only used in critical timing analysis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3179E0-4DF2-470D-97CD-DA42B1D8BFAE}" type="slidenum">
              <a:rPr lang="zh-TW" altLang="en-US" smtClean="0"/>
              <a:pPr/>
              <a:t>17</a:t>
            </a:fld>
            <a:endParaRPr lang="en-US" altLang="zh-TW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38188"/>
            <a:ext cx="4859338" cy="3644900"/>
          </a:xfrm>
          <a:ln w="12700" cap="flat">
            <a:solidFill>
              <a:schemeClr val="tx1"/>
            </a:solidFill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896" tIns="47449" rIns="94896" bIns="47449"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2969F6-F619-46FA-8639-273475BB4066}" type="slidenum">
              <a:rPr lang="zh-TW" altLang="en-US" smtClean="0"/>
              <a:pPr/>
              <a:t>30</a:t>
            </a:fld>
            <a:endParaRPr lang="en-US" altLang="zh-TW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38188"/>
            <a:ext cx="4859338" cy="3644900"/>
          </a:xfrm>
          <a:ln w="12700" cap="flat">
            <a:solidFill>
              <a:schemeClr val="tx1"/>
            </a:solidFill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896" tIns="47449" rIns="94896" bIns="47449"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1A392D-537D-486B-880C-8F28572C364A}" type="slidenum">
              <a:rPr lang="zh-TW" altLang="en-US" smtClean="0"/>
              <a:pPr/>
              <a:t>38</a:t>
            </a:fld>
            <a:endParaRPr lang="en-US" altLang="zh-TW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38188"/>
            <a:ext cx="4859338" cy="3644900"/>
          </a:xfrm>
          <a:ln w="12700" cap="flat">
            <a:solidFill>
              <a:schemeClr val="tx1"/>
            </a:solidFill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633913"/>
            <a:ext cx="4943475" cy="4387850"/>
          </a:xfrm>
          <a:noFill/>
          <a:ln/>
        </p:spPr>
        <p:txBody>
          <a:bodyPr lIns="94896" tIns="47449" rIns="94896" bIns="47449"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 anchor="b"/>
          <a:lstStyle>
            <a:lvl1pPr algn="r">
              <a:defRPr sz="4800"/>
            </a:lvl1pPr>
          </a:lstStyle>
          <a:p>
            <a:r>
              <a:rPr lang="en-US" altLang="zh-TW"/>
              <a:t>按一下以編輯母片標題樣式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zh-TW"/>
              <a:t>按一下以編輯母片副標題樣式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1913" y="63817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02450" y="6597650"/>
            <a:ext cx="2133600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2D22C-3293-495A-A50C-113A3FC68DA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1828C-C2F7-4068-B3CA-DDF9DB7E3F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9682D-ADB7-498E-BE4F-BA43641E8D3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2820A-FB72-4922-9E69-98BD1FFB6B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8229600" cy="21288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21304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6F61D-9815-4C31-AC0D-D5DC8F0950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標題，兩項物件在文字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719263"/>
            <a:ext cx="4038600" cy="21288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457200" y="4000500"/>
            <a:ext cx="8229600" cy="21304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FF20C-A60B-408D-A949-3045C14F38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2833D-D8D7-4863-90BA-62A5C12DBD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EC773-A44A-41C8-9060-5D3E3FDF4B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06707-BF81-4501-908A-39C1E50A05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60307-2BA2-4D08-B224-0AC14CF31B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279CB-787F-4A24-A5F0-1096CBE828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6118A-4351-49DD-B649-09B5F79F60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D37F0-B959-4790-92B0-0471DE178DA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E2D86-2A43-4184-947B-BAA1D2BE99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按一下以編輯母片標題樣式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按一下以編輯母片</a:t>
            </a:r>
          </a:p>
          <a:p>
            <a:pPr lvl="1"/>
            <a:r>
              <a:rPr lang="en-US" altLang="zh-TW" smtClean="0"/>
              <a:t>第二層</a:t>
            </a:r>
          </a:p>
          <a:p>
            <a:pPr lvl="2"/>
            <a:r>
              <a:rPr lang="en-US" altLang="zh-TW" smtClean="0"/>
              <a:t>第三層</a:t>
            </a:r>
          </a:p>
          <a:p>
            <a:pPr lvl="3"/>
            <a:r>
              <a:rPr lang="en-US" altLang="zh-TW" smtClean="0"/>
              <a:t>第四層</a:t>
            </a:r>
          </a:p>
          <a:p>
            <a:pPr lvl="4"/>
            <a:r>
              <a:rPr lang="en-US" altLang="zh-TW" smtClean="0"/>
              <a:t>第五層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69088"/>
            <a:ext cx="213360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/>
            </a:lvl1pPr>
          </a:lstStyle>
          <a:p>
            <a:pPr>
              <a:defRPr/>
            </a:pPr>
            <a:fld id="{93A19CAB-11CD-45E5-821B-55A4288D78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922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2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2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2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2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3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4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925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Chapter 2 Logic Simulation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 b="1" dirty="0" smtClean="0">
                <a:solidFill>
                  <a:srgbClr val="6600CC"/>
                </a:solidFill>
              </a:rPr>
              <a:t>電路邏輯模擬</a:t>
            </a:r>
          </a:p>
          <a:p>
            <a:pPr eaLnBrk="1" hangingPunct="1"/>
            <a:endParaRPr lang="zh-TW" altLang="en-US" dirty="0" smtClean="0"/>
          </a:p>
          <a:p>
            <a:pPr eaLnBrk="1" hangingPunct="1"/>
            <a:endParaRPr lang="en-US" altLang="zh-TW" dirty="0" smtClean="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372225" y="0"/>
            <a:ext cx="1800225" cy="566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78419" tIns="39209" rIns="78419" bIns="39209">
            <a:spAutoFit/>
          </a:bodyPr>
          <a:lstStyle/>
          <a:p>
            <a:pPr algn="ctr" defTabSz="784225" eaLnBrk="0" hangingPunct="0"/>
            <a:r>
              <a:rPr lang="zh-TW" altLang="en-US" sz="3200" b="1" i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電機系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3902BD-3C0D-42B8-9F8D-4B5E34515669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High-Impedence State Z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3688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Floating state: a node w/o conducting path to either </a:t>
            </a:r>
            <a:r>
              <a:rPr lang="en-US" altLang="zh-TW" sz="2600" dirty="0" err="1" smtClean="0"/>
              <a:t>Vdd</a:t>
            </a:r>
            <a:r>
              <a:rPr lang="en-US" altLang="zh-TW" sz="2600" dirty="0" smtClean="0"/>
              <a:t> or </a:t>
            </a:r>
            <a:r>
              <a:rPr lang="en-US" altLang="zh-TW" sz="2600" dirty="0" err="1" smtClean="0"/>
              <a:t>Gnd</a:t>
            </a:r>
            <a:endParaRPr lang="en-US" altLang="zh-TW" sz="2600" dirty="0" smtClean="0"/>
          </a:p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Logic state of Z is interpreted dynamically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Single floating node</a:t>
            </a:r>
          </a:p>
          <a:p>
            <a:pPr marL="1143000" lvl="2" indent="-228600" eaLnBrk="1" hangingPunct="1">
              <a:lnSpc>
                <a:spcPct val="110000"/>
              </a:lnSpc>
            </a:pPr>
            <a:r>
              <a:rPr lang="en-US" altLang="zh-TW" sz="2100" dirty="0" smtClean="0"/>
              <a:t>Same as its driven value before becoming floating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A set of floating nodes get connected</a:t>
            </a:r>
          </a:p>
          <a:p>
            <a:pPr marL="1143000" lvl="2" indent="-228600" eaLnBrk="1" hangingPunct="1">
              <a:lnSpc>
                <a:spcPct val="110000"/>
              </a:lnSpc>
            </a:pPr>
            <a:r>
              <a:rPr lang="en-US" altLang="zh-TW" sz="2100" dirty="0" smtClean="0"/>
              <a:t>Depends on charge sharing, may become uncertain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A floating node connected to </a:t>
            </a:r>
            <a:r>
              <a:rPr lang="en-US" altLang="zh-TW" sz="2200" dirty="0" err="1" smtClean="0"/>
              <a:t>Vdd</a:t>
            </a:r>
            <a:r>
              <a:rPr lang="en-US" altLang="zh-TW" sz="2200" dirty="0" smtClean="0"/>
              <a:t>/</a:t>
            </a:r>
            <a:r>
              <a:rPr lang="en-US" altLang="zh-TW" sz="2200" dirty="0" err="1" smtClean="0"/>
              <a:t>Gnd</a:t>
            </a:r>
            <a:r>
              <a:rPr lang="en-US" altLang="zh-TW" sz="2200" dirty="0" smtClean="0"/>
              <a:t> becomes 1/0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When multiple source drive a floating node, the value depends on the strength of the driving logics.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Most MOS circuits containing dynamic logic require four states (0,1, x, z) for simulation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251E44-7018-4284-AFCD-D5F935BA34D4}" type="slidenum">
              <a:rPr lang="en-US" altLang="zh-TW" smtClean="0"/>
              <a:pPr/>
              <a:t>11</a:t>
            </a:fld>
            <a:endParaRPr lang="en-US" altLang="zh-TW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An Example of High-Z Bus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1434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708275"/>
            <a:ext cx="832485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998796-4AE4-4C22-A825-C4B8C2916154}" type="slidenum">
              <a:rPr lang="en-US" altLang="zh-TW" smtClean="0"/>
              <a:pPr/>
              <a:t>12</a:t>
            </a:fld>
            <a:endParaRPr lang="en-US" altLang="zh-TW" smtClean="0"/>
          </a:p>
        </p:txBody>
      </p:sp>
      <p:sp>
        <p:nvSpPr>
          <p:cNvPr id="15363" name="Rectangle 4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Delay (Timing) Models</a:t>
            </a:r>
          </a:p>
        </p:txBody>
      </p:sp>
      <p:sp>
        <p:nvSpPr>
          <p:cNvPr id="15364" name="Rectangle 41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411662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zh-TW" dirty="0" smtClean="0"/>
              <a:t>Delay of a logic element</a:t>
            </a:r>
          </a:p>
          <a:p>
            <a:pPr lvl="1" eaLnBrk="1" hangingPunct="1"/>
            <a:r>
              <a:rPr lang="en-US" altLang="zh-TW" dirty="0" smtClean="0"/>
              <a:t>Time between an input change (cause) and the output change (effect), e.g. C-&gt;E or D-&gt;E</a:t>
            </a:r>
          </a:p>
          <a:p>
            <a:pPr lvl="1" eaLnBrk="1" hangingPunct="1"/>
            <a:r>
              <a:rPr lang="en-US" altLang="zh-TW" dirty="0" smtClean="0"/>
              <a:t>Called gate delay, pin-pin delay, or switching delay</a:t>
            </a:r>
          </a:p>
          <a:p>
            <a:pPr eaLnBrk="1" hangingPunct="1"/>
            <a:r>
              <a:rPr lang="en-US" altLang="zh-TW" dirty="0" smtClean="0"/>
              <a:t>Interconnect delay</a:t>
            </a:r>
          </a:p>
          <a:p>
            <a:pPr lvl="1" eaLnBrk="1" hangingPunct="1"/>
            <a:r>
              <a:rPr lang="en-US" altLang="zh-TW" dirty="0" smtClean="0"/>
              <a:t>Time between the generation of a signal transition at a gate output and its arrival at the input of a </a:t>
            </a:r>
            <a:r>
              <a:rPr lang="en-US" altLang="zh-TW" dirty="0" err="1" smtClean="0"/>
              <a:t>fanout</a:t>
            </a:r>
            <a:r>
              <a:rPr lang="en-US" altLang="zh-TW" dirty="0" smtClean="0"/>
              <a:t> gate, e.g. A-&gt;C, or B-&gt; D</a:t>
            </a:r>
          </a:p>
          <a:p>
            <a:pPr lvl="1" eaLnBrk="1" hangingPunct="1"/>
            <a:r>
              <a:rPr lang="en-US" altLang="zh-TW" dirty="0" smtClean="0"/>
              <a:t>Or called switching delay</a:t>
            </a:r>
          </a:p>
          <a:p>
            <a:pPr lvl="1" eaLnBrk="1" hangingPunct="1"/>
            <a:r>
              <a:rPr lang="en-US" altLang="zh-TW" dirty="0" smtClean="0"/>
              <a:t>Consider R, C (L) effects</a:t>
            </a:r>
          </a:p>
        </p:txBody>
      </p:sp>
      <p:grpSp>
        <p:nvGrpSpPr>
          <p:cNvPr id="15365" name="Group 4"/>
          <p:cNvGrpSpPr>
            <a:grpSpLocks/>
          </p:cNvGrpSpPr>
          <p:nvPr/>
        </p:nvGrpSpPr>
        <p:grpSpPr bwMode="auto">
          <a:xfrm>
            <a:off x="5328295" y="5157192"/>
            <a:ext cx="904875" cy="603250"/>
            <a:chOff x="2336" y="2795"/>
            <a:chExt cx="453" cy="272"/>
          </a:xfrm>
        </p:grpSpPr>
        <p:grpSp>
          <p:nvGrpSpPr>
            <p:cNvPr id="15395" name="Group 5"/>
            <p:cNvGrpSpPr>
              <a:grpSpLocks/>
            </p:cNvGrpSpPr>
            <p:nvPr/>
          </p:nvGrpSpPr>
          <p:grpSpPr bwMode="auto">
            <a:xfrm>
              <a:off x="2336" y="2795"/>
              <a:ext cx="453" cy="271"/>
              <a:chOff x="2336" y="2795"/>
              <a:chExt cx="453" cy="271"/>
            </a:xfrm>
          </p:grpSpPr>
          <p:sp>
            <p:nvSpPr>
              <p:cNvPr id="15400" name="Line 6"/>
              <p:cNvSpPr>
                <a:spLocks noChangeShapeType="1"/>
              </p:cNvSpPr>
              <p:nvPr/>
            </p:nvSpPr>
            <p:spPr bwMode="auto">
              <a:xfrm flipH="1">
                <a:off x="2336" y="284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401" name="Line 7"/>
              <p:cNvSpPr>
                <a:spLocks noChangeShapeType="1"/>
              </p:cNvSpPr>
              <p:nvPr/>
            </p:nvSpPr>
            <p:spPr bwMode="auto">
              <a:xfrm flipH="1">
                <a:off x="2336" y="3022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402" name="Line 8"/>
              <p:cNvSpPr>
                <a:spLocks noChangeShapeType="1"/>
              </p:cNvSpPr>
              <p:nvPr/>
            </p:nvSpPr>
            <p:spPr bwMode="auto">
              <a:xfrm flipH="1">
                <a:off x="2608" y="2931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403" name="AutoShape 9"/>
              <p:cNvSpPr>
                <a:spLocks noChangeArrowheads="1"/>
              </p:cNvSpPr>
              <p:nvPr/>
            </p:nvSpPr>
            <p:spPr bwMode="auto">
              <a:xfrm>
                <a:off x="2427" y="2795"/>
                <a:ext cx="272" cy="271"/>
              </a:xfrm>
              <a:prstGeom prst="flowChartDelay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15396" name="Group 10"/>
            <p:cNvGrpSpPr>
              <a:grpSpLocks/>
            </p:cNvGrpSpPr>
            <p:nvPr/>
          </p:nvGrpSpPr>
          <p:grpSpPr bwMode="auto">
            <a:xfrm>
              <a:off x="2336" y="2795"/>
              <a:ext cx="453" cy="272"/>
              <a:chOff x="3243" y="2523"/>
              <a:chExt cx="453" cy="272"/>
            </a:xfrm>
          </p:grpSpPr>
          <p:sp>
            <p:nvSpPr>
              <p:cNvPr id="15397" name="AutoShape 11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98" name="AutoShape 12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99" name="AutoShape 13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15366" name="Group 14"/>
          <p:cNvGrpSpPr>
            <a:grpSpLocks/>
          </p:cNvGrpSpPr>
          <p:nvPr/>
        </p:nvGrpSpPr>
        <p:grpSpPr bwMode="auto">
          <a:xfrm>
            <a:off x="5326707" y="6138118"/>
            <a:ext cx="903288" cy="603250"/>
            <a:chOff x="2336" y="2795"/>
            <a:chExt cx="453" cy="272"/>
          </a:xfrm>
        </p:grpSpPr>
        <p:grpSp>
          <p:nvGrpSpPr>
            <p:cNvPr id="15386" name="Group 15"/>
            <p:cNvGrpSpPr>
              <a:grpSpLocks/>
            </p:cNvGrpSpPr>
            <p:nvPr/>
          </p:nvGrpSpPr>
          <p:grpSpPr bwMode="auto">
            <a:xfrm>
              <a:off x="2336" y="2795"/>
              <a:ext cx="453" cy="271"/>
              <a:chOff x="2336" y="2795"/>
              <a:chExt cx="453" cy="271"/>
            </a:xfrm>
          </p:grpSpPr>
          <p:sp>
            <p:nvSpPr>
              <p:cNvPr id="15391" name="Line 16"/>
              <p:cNvSpPr>
                <a:spLocks noChangeShapeType="1"/>
              </p:cNvSpPr>
              <p:nvPr/>
            </p:nvSpPr>
            <p:spPr bwMode="auto">
              <a:xfrm flipH="1">
                <a:off x="2336" y="284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392" name="Line 17"/>
              <p:cNvSpPr>
                <a:spLocks noChangeShapeType="1"/>
              </p:cNvSpPr>
              <p:nvPr/>
            </p:nvSpPr>
            <p:spPr bwMode="auto">
              <a:xfrm flipH="1">
                <a:off x="2336" y="3022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393" name="Line 18"/>
              <p:cNvSpPr>
                <a:spLocks noChangeShapeType="1"/>
              </p:cNvSpPr>
              <p:nvPr/>
            </p:nvSpPr>
            <p:spPr bwMode="auto">
              <a:xfrm flipH="1">
                <a:off x="2608" y="2931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394" name="AutoShape 19"/>
              <p:cNvSpPr>
                <a:spLocks noChangeArrowheads="1"/>
              </p:cNvSpPr>
              <p:nvPr/>
            </p:nvSpPr>
            <p:spPr bwMode="auto">
              <a:xfrm>
                <a:off x="2427" y="2795"/>
                <a:ext cx="272" cy="271"/>
              </a:xfrm>
              <a:prstGeom prst="flowChartDelay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15387" name="Group 20"/>
            <p:cNvGrpSpPr>
              <a:grpSpLocks/>
            </p:cNvGrpSpPr>
            <p:nvPr/>
          </p:nvGrpSpPr>
          <p:grpSpPr bwMode="auto">
            <a:xfrm>
              <a:off x="2336" y="2795"/>
              <a:ext cx="453" cy="272"/>
              <a:chOff x="3243" y="2523"/>
              <a:chExt cx="453" cy="272"/>
            </a:xfrm>
          </p:grpSpPr>
          <p:sp>
            <p:nvSpPr>
              <p:cNvPr id="15388" name="AutoShape 21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89" name="AutoShape 22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90" name="AutoShape 23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cxnSp>
        <p:nvCxnSpPr>
          <p:cNvPr id="15367" name="AutoShape 24"/>
          <p:cNvCxnSpPr>
            <a:cxnSpLocks noChangeShapeType="1"/>
          </p:cNvCxnSpPr>
          <p:nvPr/>
        </p:nvCxnSpPr>
        <p:spPr bwMode="auto">
          <a:xfrm>
            <a:off x="6233170" y="5458817"/>
            <a:ext cx="1182687" cy="160337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grpSp>
        <p:nvGrpSpPr>
          <p:cNvPr id="15368" name="Group 25"/>
          <p:cNvGrpSpPr>
            <a:grpSpLocks/>
          </p:cNvGrpSpPr>
          <p:nvPr/>
        </p:nvGrpSpPr>
        <p:grpSpPr bwMode="auto">
          <a:xfrm>
            <a:off x="7415857" y="5517554"/>
            <a:ext cx="904875" cy="601663"/>
            <a:chOff x="3243" y="2523"/>
            <a:chExt cx="453" cy="272"/>
          </a:xfrm>
        </p:grpSpPr>
        <p:sp>
          <p:nvSpPr>
            <p:cNvPr id="15378" name="Line 26"/>
            <p:cNvSpPr>
              <a:spLocks noChangeShapeType="1"/>
            </p:cNvSpPr>
            <p:nvPr/>
          </p:nvSpPr>
          <p:spPr bwMode="auto">
            <a:xfrm flipH="1">
              <a:off x="3243" y="2568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79" name="Line 27"/>
            <p:cNvSpPr>
              <a:spLocks noChangeShapeType="1"/>
            </p:cNvSpPr>
            <p:nvPr/>
          </p:nvSpPr>
          <p:spPr bwMode="auto">
            <a:xfrm flipH="1">
              <a:off x="3243" y="275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80" name="Line 28"/>
            <p:cNvSpPr>
              <a:spLocks noChangeShapeType="1"/>
            </p:cNvSpPr>
            <p:nvPr/>
          </p:nvSpPr>
          <p:spPr bwMode="auto">
            <a:xfrm flipH="1">
              <a:off x="3515" y="2659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81" name="AutoShape 29"/>
            <p:cNvSpPr>
              <a:spLocks noChangeArrowheads="1"/>
            </p:cNvSpPr>
            <p:nvPr/>
          </p:nvSpPr>
          <p:spPr bwMode="auto">
            <a:xfrm flipH="1">
              <a:off x="3333" y="2523"/>
              <a:ext cx="273" cy="272"/>
            </a:xfrm>
            <a:prstGeom prst="moon">
              <a:avLst>
                <a:gd name="adj" fmla="val 8396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15382" name="Group 30"/>
            <p:cNvGrpSpPr>
              <a:grpSpLocks/>
            </p:cNvGrpSpPr>
            <p:nvPr/>
          </p:nvGrpSpPr>
          <p:grpSpPr bwMode="auto">
            <a:xfrm>
              <a:off x="3243" y="2523"/>
              <a:ext cx="453" cy="272"/>
              <a:chOff x="3243" y="2523"/>
              <a:chExt cx="453" cy="272"/>
            </a:xfrm>
          </p:grpSpPr>
          <p:sp>
            <p:nvSpPr>
              <p:cNvPr id="15383" name="AutoShape 31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84" name="AutoShape 32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5385" name="AutoShape 33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cxnSp>
        <p:nvCxnSpPr>
          <p:cNvPr id="15369" name="AutoShape 34"/>
          <p:cNvCxnSpPr>
            <a:cxnSpLocks noChangeShapeType="1"/>
          </p:cNvCxnSpPr>
          <p:nvPr/>
        </p:nvCxnSpPr>
        <p:spPr bwMode="auto">
          <a:xfrm flipV="1">
            <a:off x="6229995" y="6019206"/>
            <a:ext cx="1185862" cy="419429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5370" name="Text Box 35"/>
          <p:cNvSpPr txBox="1">
            <a:spLocks noChangeArrowheads="1"/>
          </p:cNvSpPr>
          <p:nvPr/>
        </p:nvSpPr>
        <p:spPr bwMode="auto">
          <a:xfrm>
            <a:off x="5975995" y="5157192"/>
            <a:ext cx="319087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A</a:t>
            </a:r>
          </a:p>
        </p:txBody>
      </p:sp>
      <p:sp>
        <p:nvSpPr>
          <p:cNvPr id="15371" name="Text Box 36"/>
          <p:cNvSpPr txBox="1">
            <a:spLocks noChangeArrowheads="1"/>
          </p:cNvSpPr>
          <p:nvPr/>
        </p:nvSpPr>
        <p:spPr bwMode="auto">
          <a:xfrm>
            <a:off x="5961707" y="6103193"/>
            <a:ext cx="319088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B</a:t>
            </a:r>
          </a:p>
        </p:txBody>
      </p:sp>
      <p:sp>
        <p:nvSpPr>
          <p:cNvPr id="15372" name="Text Box 37"/>
          <p:cNvSpPr txBox="1">
            <a:spLocks noChangeArrowheads="1"/>
          </p:cNvSpPr>
          <p:nvPr/>
        </p:nvSpPr>
        <p:spPr bwMode="auto">
          <a:xfrm>
            <a:off x="7271395" y="5300067"/>
            <a:ext cx="330200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C</a:t>
            </a:r>
          </a:p>
        </p:txBody>
      </p:sp>
      <p:sp>
        <p:nvSpPr>
          <p:cNvPr id="15373" name="Text Box 38"/>
          <p:cNvSpPr txBox="1">
            <a:spLocks noChangeArrowheads="1"/>
          </p:cNvSpPr>
          <p:nvPr/>
        </p:nvSpPr>
        <p:spPr bwMode="auto">
          <a:xfrm>
            <a:off x="7271395" y="6020792"/>
            <a:ext cx="330200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D</a:t>
            </a:r>
          </a:p>
        </p:txBody>
      </p:sp>
      <p:sp>
        <p:nvSpPr>
          <p:cNvPr id="15374" name="Text Box 39"/>
          <p:cNvSpPr txBox="1">
            <a:spLocks noChangeArrowheads="1"/>
          </p:cNvSpPr>
          <p:nvPr/>
        </p:nvSpPr>
        <p:spPr bwMode="auto">
          <a:xfrm>
            <a:off x="8141345" y="5373092"/>
            <a:ext cx="319087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E</a:t>
            </a:r>
          </a:p>
        </p:txBody>
      </p:sp>
      <p:pic>
        <p:nvPicPr>
          <p:cNvPr id="15375" name="Picture 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6840" y="5805264"/>
            <a:ext cx="37451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6" name="Text Box 43"/>
          <p:cNvSpPr txBox="1">
            <a:spLocks noChangeArrowheads="1"/>
          </p:cNvSpPr>
          <p:nvPr/>
        </p:nvSpPr>
        <p:spPr bwMode="auto">
          <a:xfrm>
            <a:off x="610940" y="5949727"/>
            <a:ext cx="319087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>
                <a:solidFill>
                  <a:srgbClr val="0000FF"/>
                </a:solidFill>
                <a:ea typeface="標楷體" pitchFamily="65" charset="-120"/>
              </a:rPr>
              <a:t>A</a:t>
            </a:r>
          </a:p>
        </p:txBody>
      </p:sp>
      <p:sp>
        <p:nvSpPr>
          <p:cNvPr id="15377" name="Text Box 44"/>
          <p:cNvSpPr txBox="1">
            <a:spLocks noChangeArrowheads="1"/>
          </p:cNvSpPr>
          <p:nvPr/>
        </p:nvSpPr>
        <p:spPr bwMode="auto">
          <a:xfrm>
            <a:off x="4529832" y="6021635"/>
            <a:ext cx="330200" cy="33655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1600" dirty="0">
                <a:solidFill>
                  <a:srgbClr val="0000FF"/>
                </a:solidFill>
                <a:ea typeface="標楷體" pitchFamily="65" charset="-12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Terms for Cell Delay Models</a:t>
            </a:r>
          </a:p>
        </p:txBody>
      </p:sp>
      <p:sp>
        <p:nvSpPr>
          <p:cNvPr id="2211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5298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altLang="zh-TW" dirty="0" smtClean="0"/>
              <a:t>Zero and unit delay</a:t>
            </a:r>
          </a:p>
          <a:p>
            <a:pPr eaLnBrk="1" hangingPunct="1">
              <a:defRPr/>
            </a:pPr>
            <a:r>
              <a:rPr lang="en-US" altLang="zh-TW" dirty="0" smtClean="0"/>
              <a:t>Rise (fall) delay</a:t>
            </a:r>
          </a:p>
          <a:p>
            <a:pPr lvl="1" eaLnBrk="1" hangingPunct="1">
              <a:defRPr/>
            </a:pPr>
            <a:r>
              <a:rPr lang="en-US" altLang="zh-TW" dirty="0" smtClean="0"/>
              <a:t>Gate delays of different final output states</a:t>
            </a:r>
          </a:p>
          <a:p>
            <a:pPr eaLnBrk="1" hangingPunct="1">
              <a:defRPr/>
            </a:pPr>
            <a:r>
              <a:rPr lang="en-US" altLang="zh-TW" dirty="0" smtClean="0"/>
              <a:t>Inertia delay</a:t>
            </a:r>
          </a:p>
          <a:p>
            <a:pPr lvl="1" eaLnBrk="1" hangingPunct="1">
              <a:defRPr/>
            </a:pPr>
            <a:r>
              <a:rPr lang="en-US" altLang="zh-TW" dirty="0" smtClean="0"/>
              <a:t>Minimum pulse width to cause a transition</a:t>
            </a:r>
          </a:p>
          <a:p>
            <a:pPr lvl="1" eaLnBrk="1" hangingPunct="1">
              <a:defRPr/>
            </a:pPr>
            <a:r>
              <a:rPr lang="en-US" altLang="zh-TW" dirty="0" smtClean="0"/>
              <a:t>Used for filtering input/output pulse</a:t>
            </a:r>
          </a:p>
          <a:p>
            <a:pPr lvl="1" eaLnBrk="1" hangingPunct="1">
              <a:defRPr/>
            </a:pPr>
            <a:r>
              <a:rPr lang="en-US" altLang="zh-TW" dirty="0" smtClean="0"/>
              <a:t>Input inertia delay: minimum pulse width for input</a:t>
            </a:r>
          </a:p>
          <a:p>
            <a:pPr lvl="1" eaLnBrk="1" hangingPunct="1">
              <a:defRPr/>
            </a:pPr>
            <a:r>
              <a:rPr lang="en-US" altLang="zh-TW" dirty="0" smtClean="0"/>
              <a:t>Output inertia delay: minimum pulse width for output</a:t>
            </a:r>
          </a:p>
          <a:p>
            <a:pPr eaLnBrk="1" hangingPunct="1">
              <a:defRPr/>
            </a:pPr>
            <a:r>
              <a:rPr lang="en-US" altLang="zh-TW" dirty="0" smtClean="0"/>
              <a:t>Min/Max Delay</a:t>
            </a:r>
          </a:p>
          <a:p>
            <a:pPr lvl="1" eaLnBrk="1" hangingPunct="1">
              <a:defRPr/>
            </a:pPr>
            <a:r>
              <a:rPr lang="en-US" altLang="zh-TW" dirty="0" smtClean="0"/>
              <a:t>The minimum or maximum bound of a gate delay </a:t>
            </a:r>
          </a:p>
          <a:p>
            <a:pPr eaLnBrk="1" hangingPunct="1">
              <a:defRPr/>
            </a:pPr>
            <a:r>
              <a:rPr lang="en-US" altLang="zh-TW" dirty="0" smtClean="0"/>
              <a:t>Transition time</a:t>
            </a:r>
          </a:p>
          <a:p>
            <a:pPr lvl="1" eaLnBrk="1" hangingPunct="1">
              <a:defRPr/>
            </a:pPr>
            <a:r>
              <a:rPr lang="en-US" altLang="zh-TW" dirty="0" smtClean="0"/>
              <a:t>Time for a signal to transit from 0 to 1 or 1 to 0.</a:t>
            </a:r>
          </a:p>
        </p:txBody>
      </p:sp>
      <p:sp>
        <p:nvSpPr>
          <p:cNvPr id="1638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1CBE26-2665-4EC7-8A15-55A1653B82DD}" type="slidenum">
              <a:rPr lang="en-US" altLang="zh-TW" smtClean="0"/>
              <a:pPr/>
              <a:t>13</a:t>
            </a:fld>
            <a:endParaRPr lang="en-US" altLang="zh-TW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394430-5590-459B-9036-46A694EE12FF}" type="slidenum">
              <a:rPr lang="en-US" altLang="zh-TW" smtClean="0"/>
              <a:pPr/>
              <a:t>14</a:t>
            </a:fld>
            <a:endParaRPr lang="en-US" altLang="zh-TW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648200" y="1066800"/>
          <a:ext cx="3276600" cy="1066800"/>
        </p:xfrm>
        <a:graphic>
          <a:graphicData uri="http://schemas.openxmlformats.org/presentationml/2006/ole">
            <p:oleObj spid="_x0000_s1026" name="VISIO" r:id="rId3" imgW="1280880" imgH="522000" progId="">
              <p:embed/>
            </p:oleObj>
          </a:graphicData>
        </a:graphic>
      </p:graphicFrame>
      <p:sp>
        <p:nvSpPr>
          <p:cNvPr id="1028" name="Line 3"/>
          <p:cNvSpPr>
            <a:spLocks noChangeShapeType="1"/>
          </p:cNvSpPr>
          <p:nvPr/>
        </p:nvSpPr>
        <p:spPr bwMode="auto">
          <a:xfrm>
            <a:off x="1209675" y="1920875"/>
            <a:ext cx="411163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29" name="Line 4"/>
          <p:cNvSpPr>
            <a:spLocks noChangeShapeType="1"/>
          </p:cNvSpPr>
          <p:nvPr/>
        </p:nvSpPr>
        <p:spPr bwMode="auto">
          <a:xfrm>
            <a:off x="1620838" y="1501775"/>
            <a:ext cx="1587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0" name="Line 5"/>
          <p:cNvSpPr>
            <a:spLocks noChangeShapeType="1"/>
          </p:cNvSpPr>
          <p:nvPr/>
        </p:nvSpPr>
        <p:spPr bwMode="auto">
          <a:xfrm flipH="1">
            <a:off x="1620838" y="1501775"/>
            <a:ext cx="819150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1" name="Freeform 6"/>
          <p:cNvSpPr>
            <a:spLocks/>
          </p:cNvSpPr>
          <p:nvPr/>
        </p:nvSpPr>
        <p:spPr bwMode="auto">
          <a:xfrm>
            <a:off x="2439988" y="1501775"/>
            <a:ext cx="411162" cy="419100"/>
          </a:xfrm>
          <a:custGeom>
            <a:avLst/>
            <a:gdLst>
              <a:gd name="T0" fmla="*/ 411162 w 259"/>
              <a:gd name="T1" fmla="*/ 419100 h 264"/>
              <a:gd name="T2" fmla="*/ 411162 w 259"/>
              <a:gd name="T3" fmla="*/ 0 h 264"/>
              <a:gd name="T4" fmla="*/ 0 w 259"/>
              <a:gd name="T5" fmla="*/ 0 h 264"/>
              <a:gd name="T6" fmla="*/ 0 60000 65536"/>
              <a:gd name="T7" fmla="*/ 0 60000 65536"/>
              <a:gd name="T8" fmla="*/ 0 60000 65536"/>
              <a:gd name="T9" fmla="*/ 0 w 259"/>
              <a:gd name="T10" fmla="*/ 0 h 264"/>
              <a:gd name="T11" fmla="*/ 259 w 259"/>
              <a:gd name="T12" fmla="*/ 264 h 2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9" h="264">
                <a:moveTo>
                  <a:pt x="259" y="264"/>
                </a:moveTo>
                <a:lnTo>
                  <a:pt x="259" y="0"/>
                </a:lnTo>
                <a:lnTo>
                  <a:pt x="0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 flipH="1">
            <a:off x="2851150" y="1920875"/>
            <a:ext cx="1639888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>
            <a:off x="1209675" y="2759075"/>
            <a:ext cx="1230313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>
            <a:off x="2439988" y="2339975"/>
            <a:ext cx="1587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5" name="Line 10"/>
          <p:cNvSpPr>
            <a:spLocks noChangeShapeType="1"/>
          </p:cNvSpPr>
          <p:nvPr/>
        </p:nvSpPr>
        <p:spPr bwMode="auto">
          <a:xfrm flipH="1">
            <a:off x="2439988" y="2339975"/>
            <a:ext cx="1230312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6" name="Line 11"/>
          <p:cNvSpPr>
            <a:spLocks noChangeShapeType="1"/>
          </p:cNvSpPr>
          <p:nvPr/>
        </p:nvSpPr>
        <p:spPr bwMode="auto">
          <a:xfrm flipV="1">
            <a:off x="3670300" y="2339975"/>
            <a:ext cx="1588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7" name="Line 12"/>
          <p:cNvSpPr>
            <a:spLocks noChangeShapeType="1"/>
          </p:cNvSpPr>
          <p:nvPr/>
        </p:nvSpPr>
        <p:spPr bwMode="auto">
          <a:xfrm flipH="1">
            <a:off x="3670300" y="2759075"/>
            <a:ext cx="820738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8" name="Line 13"/>
          <p:cNvSpPr>
            <a:spLocks noChangeShapeType="1"/>
          </p:cNvSpPr>
          <p:nvPr/>
        </p:nvSpPr>
        <p:spPr bwMode="auto">
          <a:xfrm>
            <a:off x="1209675" y="3597275"/>
            <a:ext cx="820738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39" name="Line 14"/>
          <p:cNvSpPr>
            <a:spLocks noChangeShapeType="1"/>
          </p:cNvSpPr>
          <p:nvPr/>
        </p:nvSpPr>
        <p:spPr bwMode="auto">
          <a:xfrm>
            <a:off x="2030413" y="3178175"/>
            <a:ext cx="1587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0" name="Line 15"/>
          <p:cNvSpPr>
            <a:spLocks noChangeShapeType="1"/>
          </p:cNvSpPr>
          <p:nvPr/>
        </p:nvSpPr>
        <p:spPr bwMode="auto">
          <a:xfrm flipH="1">
            <a:off x="2030413" y="3178175"/>
            <a:ext cx="2051050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1" name="Line 16"/>
          <p:cNvSpPr>
            <a:spLocks noChangeShapeType="1"/>
          </p:cNvSpPr>
          <p:nvPr/>
        </p:nvSpPr>
        <p:spPr bwMode="auto">
          <a:xfrm flipV="1">
            <a:off x="4081463" y="3178175"/>
            <a:ext cx="1587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2" name="Line 17"/>
          <p:cNvSpPr>
            <a:spLocks noChangeShapeType="1"/>
          </p:cNvSpPr>
          <p:nvPr/>
        </p:nvSpPr>
        <p:spPr bwMode="auto">
          <a:xfrm flipH="1">
            <a:off x="4081463" y="3597275"/>
            <a:ext cx="409575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3" name="Freeform 18"/>
          <p:cNvSpPr>
            <a:spLocks/>
          </p:cNvSpPr>
          <p:nvPr/>
        </p:nvSpPr>
        <p:spPr bwMode="auto">
          <a:xfrm>
            <a:off x="2439988" y="1709738"/>
            <a:ext cx="196850" cy="1587"/>
          </a:xfrm>
          <a:custGeom>
            <a:avLst/>
            <a:gdLst>
              <a:gd name="T0" fmla="*/ 0 w 124"/>
              <a:gd name="T1" fmla="*/ 0 h 1587"/>
              <a:gd name="T2" fmla="*/ 98425 w 124"/>
              <a:gd name="T3" fmla="*/ 0 h 1587"/>
              <a:gd name="T4" fmla="*/ 196850 w 124"/>
              <a:gd name="T5" fmla="*/ 0 h 1587"/>
              <a:gd name="T6" fmla="*/ 0 60000 65536"/>
              <a:gd name="T7" fmla="*/ 0 60000 65536"/>
              <a:gd name="T8" fmla="*/ 0 60000 65536"/>
              <a:gd name="T9" fmla="*/ 0 w 124"/>
              <a:gd name="T10" fmla="*/ 0 h 1587"/>
              <a:gd name="T11" fmla="*/ 124 w 124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4" h="1587">
                <a:moveTo>
                  <a:pt x="0" y="0"/>
                </a:moveTo>
                <a:lnTo>
                  <a:pt x="62" y="0"/>
                </a:lnTo>
                <a:lnTo>
                  <a:pt x="124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4" name="Freeform 19"/>
          <p:cNvSpPr>
            <a:spLocks/>
          </p:cNvSpPr>
          <p:nvPr/>
        </p:nvSpPr>
        <p:spPr bwMode="auto">
          <a:xfrm>
            <a:off x="2620963" y="1647825"/>
            <a:ext cx="125412" cy="128588"/>
          </a:xfrm>
          <a:custGeom>
            <a:avLst/>
            <a:gdLst>
              <a:gd name="T0" fmla="*/ 0 w 79"/>
              <a:gd name="T1" fmla="*/ 0 h 81"/>
              <a:gd name="T2" fmla="*/ 125412 w 79"/>
              <a:gd name="T3" fmla="*/ 61913 h 81"/>
              <a:gd name="T4" fmla="*/ 0 w 79"/>
              <a:gd name="T5" fmla="*/ 128588 h 81"/>
              <a:gd name="T6" fmla="*/ 0 w 79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0" y="0"/>
                </a:moveTo>
                <a:lnTo>
                  <a:pt x="79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5" name="Line 20"/>
          <p:cNvSpPr>
            <a:spLocks noChangeShapeType="1"/>
          </p:cNvSpPr>
          <p:nvPr/>
        </p:nvSpPr>
        <p:spPr bwMode="auto">
          <a:xfrm flipH="1">
            <a:off x="1833563" y="1709738"/>
            <a:ext cx="196850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6" name="Freeform 21"/>
          <p:cNvSpPr>
            <a:spLocks/>
          </p:cNvSpPr>
          <p:nvPr/>
        </p:nvSpPr>
        <p:spPr bwMode="auto">
          <a:xfrm>
            <a:off x="1724025" y="1647825"/>
            <a:ext cx="125413" cy="128588"/>
          </a:xfrm>
          <a:custGeom>
            <a:avLst/>
            <a:gdLst>
              <a:gd name="T0" fmla="*/ 125413 w 79"/>
              <a:gd name="T1" fmla="*/ 128588 h 81"/>
              <a:gd name="T2" fmla="*/ 0 w 79"/>
              <a:gd name="T3" fmla="*/ 61913 h 81"/>
              <a:gd name="T4" fmla="*/ 125413 w 79"/>
              <a:gd name="T5" fmla="*/ 0 h 81"/>
              <a:gd name="T6" fmla="*/ 125413 w 79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79" y="81"/>
                </a:moveTo>
                <a:lnTo>
                  <a:pt x="0" y="39"/>
                </a:lnTo>
                <a:lnTo>
                  <a:pt x="79" y="0"/>
                </a:lnTo>
                <a:lnTo>
                  <a:pt x="79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7" name="Freeform 22"/>
          <p:cNvSpPr>
            <a:spLocks/>
          </p:cNvSpPr>
          <p:nvPr/>
        </p:nvSpPr>
        <p:spPr bwMode="auto">
          <a:xfrm>
            <a:off x="2182813" y="2547938"/>
            <a:ext cx="147637" cy="1587"/>
          </a:xfrm>
          <a:custGeom>
            <a:avLst/>
            <a:gdLst>
              <a:gd name="T0" fmla="*/ 0 w 93"/>
              <a:gd name="T1" fmla="*/ 0 h 1587"/>
              <a:gd name="T2" fmla="*/ 77787 w 93"/>
              <a:gd name="T3" fmla="*/ 0 h 1587"/>
              <a:gd name="T4" fmla="*/ 147637 w 93"/>
              <a:gd name="T5" fmla="*/ 0 h 1587"/>
              <a:gd name="T6" fmla="*/ 0 60000 65536"/>
              <a:gd name="T7" fmla="*/ 0 60000 65536"/>
              <a:gd name="T8" fmla="*/ 0 60000 65536"/>
              <a:gd name="T9" fmla="*/ 0 w 93"/>
              <a:gd name="T10" fmla="*/ 0 h 1587"/>
              <a:gd name="T11" fmla="*/ 93 w 93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3" h="1587">
                <a:moveTo>
                  <a:pt x="0" y="0"/>
                </a:moveTo>
                <a:lnTo>
                  <a:pt x="49" y="0"/>
                </a:lnTo>
                <a:lnTo>
                  <a:pt x="93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8" name="Freeform 23"/>
          <p:cNvSpPr>
            <a:spLocks/>
          </p:cNvSpPr>
          <p:nvPr/>
        </p:nvSpPr>
        <p:spPr bwMode="auto">
          <a:xfrm>
            <a:off x="2314575" y="2486025"/>
            <a:ext cx="125413" cy="128588"/>
          </a:xfrm>
          <a:custGeom>
            <a:avLst/>
            <a:gdLst>
              <a:gd name="T0" fmla="*/ 0 w 79"/>
              <a:gd name="T1" fmla="*/ 0 h 81"/>
              <a:gd name="T2" fmla="*/ 125413 w 79"/>
              <a:gd name="T3" fmla="*/ 61913 h 81"/>
              <a:gd name="T4" fmla="*/ 0 w 79"/>
              <a:gd name="T5" fmla="*/ 128588 h 81"/>
              <a:gd name="T6" fmla="*/ 0 w 79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0" y="0"/>
                </a:moveTo>
                <a:lnTo>
                  <a:pt x="79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49" name="Freeform 24"/>
          <p:cNvSpPr>
            <a:spLocks/>
          </p:cNvSpPr>
          <p:nvPr/>
        </p:nvSpPr>
        <p:spPr bwMode="auto">
          <a:xfrm>
            <a:off x="1784350" y="2547938"/>
            <a:ext cx="93663" cy="1587"/>
          </a:xfrm>
          <a:custGeom>
            <a:avLst/>
            <a:gdLst>
              <a:gd name="T0" fmla="*/ 93663 w 59"/>
              <a:gd name="T1" fmla="*/ 0 h 1587"/>
              <a:gd name="T2" fmla="*/ 44450 w 59"/>
              <a:gd name="T3" fmla="*/ 0 h 1587"/>
              <a:gd name="T4" fmla="*/ 0 w 59"/>
              <a:gd name="T5" fmla="*/ 0 h 1587"/>
              <a:gd name="T6" fmla="*/ 0 60000 65536"/>
              <a:gd name="T7" fmla="*/ 0 60000 65536"/>
              <a:gd name="T8" fmla="*/ 0 60000 65536"/>
              <a:gd name="T9" fmla="*/ 0 w 59"/>
              <a:gd name="T10" fmla="*/ 0 h 1587"/>
              <a:gd name="T11" fmla="*/ 59 w 59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9" h="1587">
                <a:moveTo>
                  <a:pt x="59" y="0"/>
                </a:moveTo>
                <a:lnTo>
                  <a:pt x="28" y="0"/>
                </a:lnTo>
                <a:lnTo>
                  <a:pt x="0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0" name="Freeform 25"/>
          <p:cNvSpPr>
            <a:spLocks/>
          </p:cNvSpPr>
          <p:nvPr/>
        </p:nvSpPr>
        <p:spPr bwMode="auto">
          <a:xfrm>
            <a:off x="1674813" y="2486025"/>
            <a:ext cx="125412" cy="128588"/>
          </a:xfrm>
          <a:custGeom>
            <a:avLst/>
            <a:gdLst>
              <a:gd name="T0" fmla="*/ 125412 w 79"/>
              <a:gd name="T1" fmla="*/ 128588 h 81"/>
              <a:gd name="T2" fmla="*/ 0 w 79"/>
              <a:gd name="T3" fmla="*/ 61913 h 81"/>
              <a:gd name="T4" fmla="*/ 125412 w 79"/>
              <a:gd name="T5" fmla="*/ 0 h 81"/>
              <a:gd name="T6" fmla="*/ 125412 w 79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79" y="81"/>
                </a:moveTo>
                <a:lnTo>
                  <a:pt x="0" y="39"/>
                </a:lnTo>
                <a:lnTo>
                  <a:pt x="79" y="0"/>
                </a:lnTo>
                <a:lnTo>
                  <a:pt x="79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1" name="Line 26"/>
          <p:cNvSpPr>
            <a:spLocks noChangeShapeType="1"/>
          </p:cNvSpPr>
          <p:nvPr/>
        </p:nvSpPr>
        <p:spPr bwMode="auto">
          <a:xfrm flipH="1">
            <a:off x="2654300" y="2547938"/>
            <a:ext cx="300038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2" name="Freeform 27"/>
          <p:cNvSpPr>
            <a:spLocks/>
          </p:cNvSpPr>
          <p:nvPr/>
        </p:nvSpPr>
        <p:spPr bwMode="auto">
          <a:xfrm>
            <a:off x="2544763" y="2486025"/>
            <a:ext cx="125412" cy="128588"/>
          </a:xfrm>
          <a:custGeom>
            <a:avLst/>
            <a:gdLst>
              <a:gd name="T0" fmla="*/ 125412 w 79"/>
              <a:gd name="T1" fmla="*/ 128588 h 81"/>
              <a:gd name="T2" fmla="*/ 0 w 79"/>
              <a:gd name="T3" fmla="*/ 61913 h 81"/>
              <a:gd name="T4" fmla="*/ 125412 w 79"/>
              <a:gd name="T5" fmla="*/ 0 h 81"/>
              <a:gd name="T6" fmla="*/ 125412 w 79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79" y="81"/>
                </a:moveTo>
                <a:lnTo>
                  <a:pt x="0" y="39"/>
                </a:lnTo>
                <a:lnTo>
                  <a:pt x="79" y="0"/>
                </a:lnTo>
                <a:lnTo>
                  <a:pt x="79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3" name="Line 28"/>
          <p:cNvSpPr>
            <a:spLocks noChangeShapeType="1"/>
          </p:cNvSpPr>
          <p:nvPr/>
        </p:nvSpPr>
        <p:spPr bwMode="auto">
          <a:xfrm>
            <a:off x="3157538" y="2547938"/>
            <a:ext cx="300037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4" name="Freeform 29"/>
          <p:cNvSpPr>
            <a:spLocks/>
          </p:cNvSpPr>
          <p:nvPr/>
        </p:nvSpPr>
        <p:spPr bwMode="auto">
          <a:xfrm>
            <a:off x="3441700" y="2486025"/>
            <a:ext cx="125413" cy="128588"/>
          </a:xfrm>
          <a:custGeom>
            <a:avLst/>
            <a:gdLst>
              <a:gd name="T0" fmla="*/ 0 w 79"/>
              <a:gd name="T1" fmla="*/ 0 h 81"/>
              <a:gd name="T2" fmla="*/ 125413 w 79"/>
              <a:gd name="T3" fmla="*/ 61913 h 81"/>
              <a:gd name="T4" fmla="*/ 0 w 79"/>
              <a:gd name="T5" fmla="*/ 128588 h 81"/>
              <a:gd name="T6" fmla="*/ 0 w 79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79"/>
              <a:gd name="T13" fmla="*/ 0 h 81"/>
              <a:gd name="T14" fmla="*/ 79 w 7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" h="81">
                <a:moveTo>
                  <a:pt x="0" y="0"/>
                </a:moveTo>
                <a:lnTo>
                  <a:pt x="79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5" name="Line 30"/>
          <p:cNvSpPr>
            <a:spLocks noChangeShapeType="1"/>
          </p:cNvSpPr>
          <p:nvPr/>
        </p:nvSpPr>
        <p:spPr bwMode="auto">
          <a:xfrm>
            <a:off x="1620838" y="1920875"/>
            <a:ext cx="1587" cy="4191000"/>
          </a:xfrm>
          <a:prstGeom prst="line">
            <a:avLst/>
          </a:prstGeom>
          <a:noFill/>
          <a:ln w="4763">
            <a:solidFill>
              <a:srgbClr val="000000"/>
            </a:solidFill>
            <a:prstDash val="sysDashDot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6" name="Line 31"/>
          <p:cNvSpPr>
            <a:spLocks noChangeShapeType="1"/>
          </p:cNvSpPr>
          <p:nvPr/>
        </p:nvSpPr>
        <p:spPr bwMode="auto">
          <a:xfrm>
            <a:off x="2851150" y="2128838"/>
            <a:ext cx="1588" cy="1887537"/>
          </a:xfrm>
          <a:prstGeom prst="line">
            <a:avLst/>
          </a:prstGeom>
          <a:noFill/>
          <a:ln w="4763">
            <a:solidFill>
              <a:srgbClr val="000000"/>
            </a:solidFill>
            <a:prstDash val="sysDashDot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7" name="Freeform 32"/>
          <p:cNvSpPr>
            <a:spLocks/>
          </p:cNvSpPr>
          <p:nvPr/>
        </p:nvSpPr>
        <p:spPr bwMode="auto">
          <a:xfrm>
            <a:off x="1620838" y="3178175"/>
            <a:ext cx="409575" cy="1588"/>
          </a:xfrm>
          <a:custGeom>
            <a:avLst/>
            <a:gdLst>
              <a:gd name="T0" fmla="*/ 0 w 258"/>
              <a:gd name="T1" fmla="*/ 0 h 1588"/>
              <a:gd name="T2" fmla="*/ 136525 w 258"/>
              <a:gd name="T3" fmla="*/ 0 h 1588"/>
              <a:gd name="T4" fmla="*/ 409575 w 258"/>
              <a:gd name="T5" fmla="*/ 0 h 1588"/>
              <a:gd name="T6" fmla="*/ 0 60000 65536"/>
              <a:gd name="T7" fmla="*/ 0 60000 65536"/>
              <a:gd name="T8" fmla="*/ 0 60000 65536"/>
              <a:gd name="T9" fmla="*/ 0 w 258"/>
              <a:gd name="T10" fmla="*/ 0 h 1588"/>
              <a:gd name="T11" fmla="*/ 258 w 258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8" h="1588">
                <a:moveTo>
                  <a:pt x="0" y="0"/>
                </a:moveTo>
                <a:lnTo>
                  <a:pt x="86" y="0"/>
                </a:lnTo>
                <a:lnTo>
                  <a:pt x="258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8" name="Freeform 33"/>
          <p:cNvSpPr>
            <a:spLocks/>
          </p:cNvSpPr>
          <p:nvPr/>
        </p:nvSpPr>
        <p:spPr bwMode="auto">
          <a:xfrm>
            <a:off x="1620838" y="3111500"/>
            <a:ext cx="65087" cy="128588"/>
          </a:xfrm>
          <a:custGeom>
            <a:avLst/>
            <a:gdLst>
              <a:gd name="T0" fmla="*/ 65087 w 41"/>
              <a:gd name="T1" fmla="*/ 0 h 81"/>
              <a:gd name="T2" fmla="*/ 0 w 41"/>
              <a:gd name="T3" fmla="*/ 66675 h 81"/>
              <a:gd name="T4" fmla="*/ 65087 w 41"/>
              <a:gd name="T5" fmla="*/ 128588 h 81"/>
              <a:gd name="T6" fmla="*/ 0 60000 65536"/>
              <a:gd name="T7" fmla="*/ 0 60000 65536"/>
              <a:gd name="T8" fmla="*/ 0 60000 65536"/>
              <a:gd name="T9" fmla="*/ 0 w 41"/>
              <a:gd name="T10" fmla="*/ 0 h 81"/>
              <a:gd name="T11" fmla="*/ 41 w 41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" h="81">
                <a:moveTo>
                  <a:pt x="41" y="0"/>
                </a:moveTo>
                <a:lnTo>
                  <a:pt x="0" y="42"/>
                </a:lnTo>
                <a:lnTo>
                  <a:pt x="41" y="81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59" name="Freeform 34"/>
          <p:cNvSpPr>
            <a:spLocks/>
          </p:cNvSpPr>
          <p:nvPr/>
        </p:nvSpPr>
        <p:spPr bwMode="auto">
          <a:xfrm>
            <a:off x="1970088" y="3111500"/>
            <a:ext cx="60325" cy="128588"/>
          </a:xfrm>
          <a:custGeom>
            <a:avLst/>
            <a:gdLst>
              <a:gd name="T0" fmla="*/ 0 w 38"/>
              <a:gd name="T1" fmla="*/ 128588 h 81"/>
              <a:gd name="T2" fmla="*/ 60325 w 38"/>
              <a:gd name="T3" fmla="*/ 66675 h 81"/>
              <a:gd name="T4" fmla="*/ 0 w 38"/>
              <a:gd name="T5" fmla="*/ 0 h 81"/>
              <a:gd name="T6" fmla="*/ 0 60000 65536"/>
              <a:gd name="T7" fmla="*/ 0 60000 65536"/>
              <a:gd name="T8" fmla="*/ 0 60000 65536"/>
              <a:gd name="T9" fmla="*/ 0 w 38"/>
              <a:gd name="T10" fmla="*/ 0 h 81"/>
              <a:gd name="T11" fmla="*/ 38 w 38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" h="81">
                <a:moveTo>
                  <a:pt x="0" y="81"/>
                </a:moveTo>
                <a:lnTo>
                  <a:pt x="38" y="42"/>
                </a:lnTo>
                <a:lnTo>
                  <a:pt x="0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60" name="Rectangle 35"/>
          <p:cNvSpPr>
            <a:spLocks noChangeArrowheads="1"/>
          </p:cNvSpPr>
          <p:nvPr/>
        </p:nvSpPr>
        <p:spPr bwMode="auto">
          <a:xfrm>
            <a:off x="2189163" y="1597025"/>
            <a:ext cx="185737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1" name="Rectangle 36"/>
          <p:cNvSpPr>
            <a:spLocks noChangeArrowheads="1"/>
          </p:cNvSpPr>
          <p:nvPr/>
        </p:nvSpPr>
        <p:spPr bwMode="auto">
          <a:xfrm>
            <a:off x="1981200" y="2438400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2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2" name="Rectangle 37"/>
          <p:cNvSpPr>
            <a:spLocks noChangeArrowheads="1"/>
          </p:cNvSpPr>
          <p:nvPr/>
        </p:nvSpPr>
        <p:spPr bwMode="auto">
          <a:xfrm>
            <a:off x="3009900" y="2435225"/>
            <a:ext cx="1857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3" name="Rectangle 38"/>
          <p:cNvSpPr>
            <a:spLocks noChangeArrowheads="1"/>
          </p:cNvSpPr>
          <p:nvPr/>
        </p:nvSpPr>
        <p:spPr bwMode="auto">
          <a:xfrm>
            <a:off x="1779588" y="2938463"/>
            <a:ext cx="185737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4" name="Line 39"/>
          <p:cNvSpPr>
            <a:spLocks noChangeShapeType="1"/>
          </p:cNvSpPr>
          <p:nvPr/>
        </p:nvSpPr>
        <p:spPr bwMode="auto">
          <a:xfrm>
            <a:off x="3128963" y="3071813"/>
            <a:ext cx="679450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65" name="Freeform 40"/>
          <p:cNvSpPr>
            <a:spLocks/>
          </p:cNvSpPr>
          <p:nvPr/>
        </p:nvSpPr>
        <p:spPr bwMode="auto">
          <a:xfrm>
            <a:off x="2954338" y="3005138"/>
            <a:ext cx="185737" cy="128587"/>
          </a:xfrm>
          <a:custGeom>
            <a:avLst/>
            <a:gdLst>
              <a:gd name="T0" fmla="*/ 185737 w 117"/>
              <a:gd name="T1" fmla="*/ 128587 h 81"/>
              <a:gd name="T2" fmla="*/ 0 w 117"/>
              <a:gd name="T3" fmla="*/ 66675 h 81"/>
              <a:gd name="T4" fmla="*/ 185737 w 117"/>
              <a:gd name="T5" fmla="*/ 0 h 81"/>
              <a:gd name="T6" fmla="*/ 185737 w 117"/>
              <a:gd name="T7" fmla="*/ 128587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117" y="81"/>
                </a:moveTo>
                <a:lnTo>
                  <a:pt x="0" y="42"/>
                </a:lnTo>
                <a:lnTo>
                  <a:pt x="117" y="0"/>
                </a:lnTo>
                <a:lnTo>
                  <a:pt x="117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66" name="Freeform 41"/>
          <p:cNvSpPr>
            <a:spLocks/>
          </p:cNvSpPr>
          <p:nvPr/>
        </p:nvSpPr>
        <p:spPr bwMode="auto">
          <a:xfrm>
            <a:off x="3790950" y="3005138"/>
            <a:ext cx="185738" cy="128587"/>
          </a:xfrm>
          <a:custGeom>
            <a:avLst/>
            <a:gdLst>
              <a:gd name="T0" fmla="*/ 0 w 117"/>
              <a:gd name="T1" fmla="*/ 0 h 81"/>
              <a:gd name="T2" fmla="*/ 185738 w 117"/>
              <a:gd name="T3" fmla="*/ 66675 h 81"/>
              <a:gd name="T4" fmla="*/ 0 w 117"/>
              <a:gd name="T5" fmla="*/ 128587 h 81"/>
              <a:gd name="T6" fmla="*/ 0 w 11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0" y="0"/>
                </a:moveTo>
                <a:lnTo>
                  <a:pt x="117" y="42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67" name="Rectangle 42"/>
          <p:cNvSpPr>
            <a:spLocks noChangeArrowheads="1"/>
          </p:cNvSpPr>
          <p:nvPr/>
        </p:nvSpPr>
        <p:spPr bwMode="auto">
          <a:xfrm>
            <a:off x="3414713" y="2832100"/>
            <a:ext cx="185737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8" name="Rectangle 43"/>
          <p:cNvSpPr>
            <a:spLocks noChangeArrowheads="1"/>
          </p:cNvSpPr>
          <p:nvPr/>
        </p:nvSpPr>
        <p:spPr bwMode="auto">
          <a:xfrm>
            <a:off x="963613" y="1597025"/>
            <a:ext cx="261937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A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69" name="Rectangle 44"/>
          <p:cNvSpPr>
            <a:spLocks noChangeArrowheads="1"/>
          </p:cNvSpPr>
          <p:nvPr/>
        </p:nvSpPr>
        <p:spPr bwMode="auto">
          <a:xfrm>
            <a:off x="963613" y="3273425"/>
            <a:ext cx="273050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C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70" name="Rectangle 45"/>
          <p:cNvSpPr>
            <a:spLocks noChangeArrowheads="1"/>
          </p:cNvSpPr>
          <p:nvPr/>
        </p:nvSpPr>
        <p:spPr bwMode="auto">
          <a:xfrm>
            <a:off x="963613" y="2435225"/>
            <a:ext cx="273050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C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071" name="Line 46"/>
          <p:cNvSpPr>
            <a:spLocks noChangeShapeType="1"/>
          </p:cNvSpPr>
          <p:nvPr/>
        </p:nvSpPr>
        <p:spPr bwMode="auto">
          <a:xfrm>
            <a:off x="1209675" y="4435475"/>
            <a:ext cx="1641475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2" name="Freeform 47"/>
          <p:cNvSpPr>
            <a:spLocks/>
          </p:cNvSpPr>
          <p:nvPr/>
        </p:nvSpPr>
        <p:spPr bwMode="auto">
          <a:xfrm>
            <a:off x="2030413" y="4016375"/>
            <a:ext cx="2460625" cy="419100"/>
          </a:xfrm>
          <a:custGeom>
            <a:avLst/>
            <a:gdLst>
              <a:gd name="T0" fmla="*/ 2460625 w 1550"/>
              <a:gd name="T1" fmla="*/ 419100 h 264"/>
              <a:gd name="T2" fmla="*/ 1230313 w 1550"/>
              <a:gd name="T3" fmla="*/ 419100 h 264"/>
              <a:gd name="T4" fmla="*/ 1230313 w 1550"/>
              <a:gd name="T5" fmla="*/ 0 h 264"/>
              <a:gd name="T6" fmla="*/ 820738 w 1550"/>
              <a:gd name="T7" fmla="*/ 0 h 264"/>
              <a:gd name="T8" fmla="*/ 0 w 1550"/>
              <a:gd name="T9" fmla="*/ 0 h 264"/>
              <a:gd name="T10" fmla="*/ 0 w 1550"/>
              <a:gd name="T11" fmla="*/ 419100 h 26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50"/>
              <a:gd name="T19" fmla="*/ 0 h 264"/>
              <a:gd name="T20" fmla="*/ 1550 w 1550"/>
              <a:gd name="T21" fmla="*/ 264 h 26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50" h="264">
                <a:moveTo>
                  <a:pt x="1550" y="264"/>
                </a:moveTo>
                <a:lnTo>
                  <a:pt x="775" y="264"/>
                </a:lnTo>
                <a:lnTo>
                  <a:pt x="775" y="0"/>
                </a:lnTo>
                <a:lnTo>
                  <a:pt x="517" y="0"/>
                </a:lnTo>
                <a:lnTo>
                  <a:pt x="0" y="0"/>
                </a:lnTo>
                <a:lnTo>
                  <a:pt x="0" y="264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3" name="Freeform 48"/>
          <p:cNvSpPr>
            <a:spLocks/>
          </p:cNvSpPr>
          <p:nvPr/>
        </p:nvSpPr>
        <p:spPr bwMode="auto">
          <a:xfrm>
            <a:off x="3260725" y="4016375"/>
            <a:ext cx="820738" cy="419100"/>
          </a:xfrm>
          <a:custGeom>
            <a:avLst/>
            <a:gdLst>
              <a:gd name="T0" fmla="*/ 0 w 517"/>
              <a:gd name="T1" fmla="*/ 0 h 264"/>
              <a:gd name="T2" fmla="*/ 820738 w 517"/>
              <a:gd name="T3" fmla="*/ 0 h 264"/>
              <a:gd name="T4" fmla="*/ 820738 w 517"/>
              <a:gd name="T5" fmla="*/ 419100 h 264"/>
              <a:gd name="T6" fmla="*/ 820738 w 517"/>
              <a:gd name="T7" fmla="*/ 369887 h 264"/>
              <a:gd name="T8" fmla="*/ 0 60000 65536"/>
              <a:gd name="T9" fmla="*/ 0 60000 65536"/>
              <a:gd name="T10" fmla="*/ 0 60000 65536"/>
              <a:gd name="T11" fmla="*/ 0 60000 65536"/>
              <a:gd name="T12" fmla="*/ 0 w 517"/>
              <a:gd name="T13" fmla="*/ 0 h 264"/>
              <a:gd name="T14" fmla="*/ 517 w 517"/>
              <a:gd name="T15" fmla="*/ 264 h 2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17" h="264">
                <a:moveTo>
                  <a:pt x="0" y="0"/>
                </a:moveTo>
                <a:lnTo>
                  <a:pt x="517" y="0"/>
                </a:lnTo>
                <a:lnTo>
                  <a:pt x="517" y="264"/>
                </a:lnTo>
                <a:lnTo>
                  <a:pt x="517" y="233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4" name="Line 49"/>
          <p:cNvSpPr>
            <a:spLocks noChangeShapeType="1"/>
          </p:cNvSpPr>
          <p:nvPr/>
        </p:nvSpPr>
        <p:spPr bwMode="auto">
          <a:xfrm>
            <a:off x="2851150" y="4016375"/>
            <a:ext cx="1588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5" name="Line 50"/>
          <p:cNvSpPr>
            <a:spLocks noChangeShapeType="1"/>
          </p:cNvSpPr>
          <p:nvPr/>
        </p:nvSpPr>
        <p:spPr bwMode="auto">
          <a:xfrm flipV="1">
            <a:off x="2030413" y="4016375"/>
            <a:ext cx="409575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6" name="Line 51"/>
          <p:cNvSpPr>
            <a:spLocks noChangeShapeType="1"/>
          </p:cNvSpPr>
          <p:nvPr/>
        </p:nvSpPr>
        <p:spPr bwMode="auto">
          <a:xfrm flipV="1">
            <a:off x="2030413" y="4016375"/>
            <a:ext cx="207962" cy="207963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7" name="Line 52"/>
          <p:cNvSpPr>
            <a:spLocks noChangeShapeType="1"/>
          </p:cNvSpPr>
          <p:nvPr/>
        </p:nvSpPr>
        <p:spPr bwMode="auto">
          <a:xfrm flipV="1">
            <a:off x="2238375" y="4016375"/>
            <a:ext cx="409575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8" name="Line 53"/>
          <p:cNvSpPr>
            <a:spLocks noChangeShapeType="1"/>
          </p:cNvSpPr>
          <p:nvPr/>
        </p:nvSpPr>
        <p:spPr bwMode="auto">
          <a:xfrm flipV="1">
            <a:off x="2439988" y="4016375"/>
            <a:ext cx="411162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79" name="Line 54"/>
          <p:cNvSpPr>
            <a:spLocks noChangeShapeType="1"/>
          </p:cNvSpPr>
          <p:nvPr/>
        </p:nvSpPr>
        <p:spPr bwMode="auto">
          <a:xfrm flipV="1">
            <a:off x="2647950" y="4224338"/>
            <a:ext cx="203200" cy="21113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0" name="Line 55"/>
          <p:cNvSpPr>
            <a:spLocks noChangeShapeType="1"/>
          </p:cNvSpPr>
          <p:nvPr/>
        </p:nvSpPr>
        <p:spPr bwMode="auto">
          <a:xfrm flipV="1">
            <a:off x="3260725" y="4016375"/>
            <a:ext cx="207963" cy="207963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1" name="Line 56"/>
          <p:cNvSpPr>
            <a:spLocks noChangeShapeType="1"/>
          </p:cNvSpPr>
          <p:nvPr/>
        </p:nvSpPr>
        <p:spPr bwMode="auto">
          <a:xfrm flipV="1">
            <a:off x="3260725" y="4016375"/>
            <a:ext cx="409575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2" name="Line 57"/>
          <p:cNvSpPr>
            <a:spLocks noChangeShapeType="1"/>
          </p:cNvSpPr>
          <p:nvPr/>
        </p:nvSpPr>
        <p:spPr bwMode="auto">
          <a:xfrm flipV="1">
            <a:off x="3468688" y="4016375"/>
            <a:ext cx="409575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3" name="Line 58"/>
          <p:cNvSpPr>
            <a:spLocks noChangeShapeType="1"/>
          </p:cNvSpPr>
          <p:nvPr/>
        </p:nvSpPr>
        <p:spPr bwMode="auto">
          <a:xfrm flipV="1">
            <a:off x="3670300" y="4016375"/>
            <a:ext cx="411163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4" name="Line 59"/>
          <p:cNvSpPr>
            <a:spLocks noChangeShapeType="1"/>
          </p:cNvSpPr>
          <p:nvPr/>
        </p:nvSpPr>
        <p:spPr bwMode="auto">
          <a:xfrm flipV="1">
            <a:off x="3878263" y="4224338"/>
            <a:ext cx="203200" cy="21113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5" name="Line 60"/>
          <p:cNvSpPr>
            <a:spLocks noChangeShapeType="1"/>
          </p:cNvSpPr>
          <p:nvPr/>
        </p:nvSpPr>
        <p:spPr bwMode="auto">
          <a:xfrm>
            <a:off x="1674813" y="4016375"/>
            <a:ext cx="306387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6" name="Freeform 61"/>
          <p:cNvSpPr>
            <a:spLocks/>
          </p:cNvSpPr>
          <p:nvPr/>
        </p:nvSpPr>
        <p:spPr bwMode="auto">
          <a:xfrm>
            <a:off x="1674813" y="3949700"/>
            <a:ext cx="60325" cy="128588"/>
          </a:xfrm>
          <a:custGeom>
            <a:avLst/>
            <a:gdLst>
              <a:gd name="T0" fmla="*/ 60325 w 38"/>
              <a:gd name="T1" fmla="*/ 0 h 81"/>
              <a:gd name="T2" fmla="*/ 0 w 38"/>
              <a:gd name="T3" fmla="*/ 66675 h 81"/>
              <a:gd name="T4" fmla="*/ 60325 w 38"/>
              <a:gd name="T5" fmla="*/ 128588 h 81"/>
              <a:gd name="T6" fmla="*/ 0 60000 65536"/>
              <a:gd name="T7" fmla="*/ 0 60000 65536"/>
              <a:gd name="T8" fmla="*/ 0 60000 65536"/>
              <a:gd name="T9" fmla="*/ 0 w 38"/>
              <a:gd name="T10" fmla="*/ 0 h 81"/>
              <a:gd name="T11" fmla="*/ 38 w 38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" h="81">
                <a:moveTo>
                  <a:pt x="38" y="0"/>
                </a:moveTo>
                <a:lnTo>
                  <a:pt x="0" y="42"/>
                </a:lnTo>
                <a:lnTo>
                  <a:pt x="38" y="81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7" name="Freeform 62"/>
          <p:cNvSpPr>
            <a:spLocks/>
          </p:cNvSpPr>
          <p:nvPr/>
        </p:nvSpPr>
        <p:spPr bwMode="auto">
          <a:xfrm>
            <a:off x="1916113" y="3949700"/>
            <a:ext cx="65087" cy="128588"/>
          </a:xfrm>
          <a:custGeom>
            <a:avLst/>
            <a:gdLst>
              <a:gd name="T0" fmla="*/ 0 w 41"/>
              <a:gd name="T1" fmla="*/ 128588 h 81"/>
              <a:gd name="T2" fmla="*/ 65087 w 41"/>
              <a:gd name="T3" fmla="*/ 66675 h 81"/>
              <a:gd name="T4" fmla="*/ 0 w 41"/>
              <a:gd name="T5" fmla="*/ 0 h 81"/>
              <a:gd name="T6" fmla="*/ 0 60000 65536"/>
              <a:gd name="T7" fmla="*/ 0 60000 65536"/>
              <a:gd name="T8" fmla="*/ 0 60000 65536"/>
              <a:gd name="T9" fmla="*/ 0 w 41"/>
              <a:gd name="T10" fmla="*/ 0 h 81"/>
              <a:gd name="T11" fmla="*/ 41 w 41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" h="81">
                <a:moveTo>
                  <a:pt x="0" y="81"/>
                </a:moveTo>
                <a:lnTo>
                  <a:pt x="41" y="42"/>
                </a:lnTo>
                <a:lnTo>
                  <a:pt x="0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8" name="Line 63"/>
          <p:cNvSpPr>
            <a:spLocks noChangeShapeType="1"/>
          </p:cNvSpPr>
          <p:nvPr/>
        </p:nvSpPr>
        <p:spPr bwMode="auto">
          <a:xfrm>
            <a:off x="1795463" y="4643438"/>
            <a:ext cx="338137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89" name="Freeform 64"/>
          <p:cNvSpPr>
            <a:spLocks/>
          </p:cNvSpPr>
          <p:nvPr/>
        </p:nvSpPr>
        <p:spPr bwMode="auto">
          <a:xfrm>
            <a:off x="1620838" y="4581525"/>
            <a:ext cx="190500" cy="128588"/>
          </a:xfrm>
          <a:custGeom>
            <a:avLst/>
            <a:gdLst>
              <a:gd name="T0" fmla="*/ 190500 w 120"/>
              <a:gd name="T1" fmla="*/ 128588 h 81"/>
              <a:gd name="T2" fmla="*/ 0 w 120"/>
              <a:gd name="T3" fmla="*/ 61913 h 81"/>
              <a:gd name="T4" fmla="*/ 190500 w 120"/>
              <a:gd name="T5" fmla="*/ 0 h 81"/>
              <a:gd name="T6" fmla="*/ 190500 w 120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81"/>
              <a:gd name="T14" fmla="*/ 120 w 120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81">
                <a:moveTo>
                  <a:pt x="120" y="81"/>
                </a:moveTo>
                <a:lnTo>
                  <a:pt x="0" y="39"/>
                </a:lnTo>
                <a:lnTo>
                  <a:pt x="120" y="0"/>
                </a:lnTo>
                <a:lnTo>
                  <a:pt x="120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0" name="Line 65"/>
          <p:cNvSpPr>
            <a:spLocks noChangeShapeType="1"/>
          </p:cNvSpPr>
          <p:nvPr/>
        </p:nvSpPr>
        <p:spPr bwMode="auto">
          <a:xfrm>
            <a:off x="3567113" y="4643438"/>
            <a:ext cx="344487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1" name="Freeform 66"/>
          <p:cNvSpPr>
            <a:spLocks/>
          </p:cNvSpPr>
          <p:nvPr/>
        </p:nvSpPr>
        <p:spPr bwMode="auto">
          <a:xfrm>
            <a:off x="3895725" y="4581525"/>
            <a:ext cx="185738" cy="128588"/>
          </a:xfrm>
          <a:custGeom>
            <a:avLst/>
            <a:gdLst>
              <a:gd name="T0" fmla="*/ 0 w 117"/>
              <a:gd name="T1" fmla="*/ 0 h 81"/>
              <a:gd name="T2" fmla="*/ 185738 w 117"/>
              <a:gd name="T3" fmla="*/ 61913 h 81"/>
              <a:gd name="T4" fmla="*/ 0 w 117"/>
              <a:gd name="T5" fmla="*/ 128588 h 81"/>
              <a:gd name="T6" fmla="*/ 0 w 11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0" y="0"/>
                </a:moveTo>
                <a:lnTo>
                  <a:pt x="117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2" name="Line 67"/>
          <p:cNvSpPr>
            <a:spLocks noChangeShapeType="1"/>
          </p:cNvSpPr>
          <p:nvPr/>
        </p:nvSpPr>
        <p:spPr bwMode="auto">
          <a:xfrm>
            <a:off x="2336800" y="4643438"/>
            <a:ext cx="344488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3" name="Freeform 68"/>
          <p:cNvSpPr>
            <a:spLocks/>
          </p:cNvSpPr>
          <p:nvPr/>
        </p:nvSpPr>
        <p:spPr bwMode="auto">
          <a:xfrm>
            <a:off x="2665413" y="4581525"/>
            <a:ext cx="185737" cy="128588"/>
          </a:xfrm>
          <a:custGeom>
            <a:avLst/>
            <a:gdLst>
              <a:gd name="T0" fmla="*/ 0 w 117"/>
              <a:gd name="T1" fmla="*/ 0 h 81"/>
              <a:gd name="T2" fmla="*/ 185737 w 117"/>
              <a:gd name="T3" fmla="*/ 61913 h 81"/>
              <a:gd name="T4" fmla="*/ 0 w 117"/>
              <a:gd name="T5" fmla="*/ 128588 h 81"/>
              <a:gd name="T6" fmla="*/ 0 w 11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0" y="0"/>
                </a:moveTo>
                <a:lnTo>
                  <a:pt x="117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4" name="Line 69"/>
          <p:cNvSpPr>
            <a:spLocks noChangeShapeType="1"/>
          </p:cNvSpPr>
          <p:nvPr/>
        </p:nvSpPr>
        <p:spPr bwMode="auto">
          <a:xfrm>
            <a:off x="3025775" y="4643438"/>
            <a:ext cx="339725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5" name="Freeform 70"/>
          <p:cNvSpPr>
            <a:spLocks/>
          </p:cNvSpPr>
          <p:nvPr/>
        </p:nvSpPr>
        <p:spPr bwMode="auto">
          <a:xfrm>
            <a:off x="2851150" y="4581525"/>
            <a:ext cx="190500" cy="128588"/>
          </a:xfrm>
          <a:custGeom>
            <a:avLst/>
            <a:gdLst>
              <a:gd name="T0" fmla="*/ 190500 w 120"/>
              <a:gd name="T1" fmla="*/ 128588 h 81"/>
              <a:gd name="T2" fmla="*/ 0 w 120"/>
              <a:gd name="T3" fmla="*/ 61913 h 81"/>
              <a:gd name="T4" fmla="*/ 190500 w 120"/>
              <a:gd name="T5" fmla="*/ 0 h 81"/>
              <a:gd name="T6" fmla="*/ 190500 w 120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81"/>
              <a:gd name="T14" fmla="*/ 120 w 120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81">
                <a:moveTo>
                  <a:pt x="120" y="81"/>
                </a:moveTo>
                <a:lnTo>
                  <a:pt x="0" y="39"/>
                </a:lnTo>
                <a:lnTo>
                  <a:pt x="120" y="0"/>
                </a:lnTo>
                <a:lnTo>
                  <a:pt x="120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6" name="Line 71"/>
          <p:cNvSpPr>
            <a:spLocks noChangeShapeType="1"/>
          </p:cNvSpPr>
          <p:nvPr/>
        </p:nvSpPr>
        <p:spPr bwMode="auto">
          <a:xfrm>
            <a:off x="2851150" y="3911600"/>
            <a:ext cx="409575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7" name="Freeform 72"/>
          <p:cNvSpPr>
            <a:spLocks/>
          </p:cNvSpPr>
          <p:nvPr/>
        </p:nvSpPr>
        <p:spPr bwMode="auto">
          <a:xfrm>
            <a:off x="2851150" y="3843338"/>
            <a:ext cx="65088" cy="128587"/>
          </a:xfrm>
          <a:custGeom>
            <a:avLst/>
            <a:gdLst>
              <a:gd name="T0" fmla="*/ 65088 w 41"/>
              <a:gd name="T1" fmla="*/ 0 h 81"/>
              <a:gd name="T2" fmla="*/ 0 w 41"/>
              <a:gd name="T3" fmla="*/ 68262 h 81"/>
              <a:gd name="T4" fmla="*/ 65088 w 41"/>
              <a:gd name="T5" fmla="*/ 128587 h 81"/>
              <a:gd name="T6" fmla="*/ 0 60000 65536"/>
              <a:gd name="T7" fmla="*/ 0 60000 65536"/>
              <a:gd name="T8" fmla="*/ 0 60000 65536"/>
              <a:gd name="T9" fmla="*/ 0 w 41"/>
              <a:gd name="T10" fmla="*/ 0 h 81"/>
              <a:gd name="T11" fmla="*/ 41 w 41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" h="81">
                <a:moveTo>
                  <a:pt x="41" y="0"/>
                </a:moveTo>
                <a:lnTo>
                  <a:pt x="0" y="43"/>
                </a:lnTo>
                <a:lnTo>
                  <a:pt x="41" y="81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8" name="Freeform 73"/>
          <p:cNvSpPr>
            <a:spLocks/>
          </p:cNvSpPr>
          <p:nvPr/>
        </p:nvSpPr>
        <p:spPr bwMode="auto">
          <a:xfrm>
            <a:off x="3200400" y="3843338"/>
            <a:ext cx="60325" cy="128587"/>
          </a:xfrm>
          <a:custGeom>
            <a:avLst/>
            <a:gdLst>
              <a:gd name="T0" fmla="*/ 0 w 38"/>
              <a:gd name="T1" fmla="*/ 128587 h 81"/>
              <a:gd name="T2" fmla="*/ 60325 w 38"/>
              <a:gd name="T3" fmla="*/ 68262 h 81"/>
              <a:gd name="T4" fmla="*/ 0 w 38"/>
              <a:gd name="T5" fmla="*/ 0 h 81"/>
              <a:gd name="T6" fmla="*/ 0 60000 65536"/>
              <a:gd name="T7" fmla="*/ 0 60000 65536"/>
              <a:gd name="T8" fmla="*/ 0 60000 65536"/>
              <a:gd name="T9" fmla="*/ 0 w 38"/>
              <a:gd name="T10" fmla="*/ 0 h 81"/>
              <a:gd name="T11" fmla="*/ 38 w 38"/>
              <a:gd name="T12" fmla="*/ 81 h 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" h="81">
                <a:moveTo>
                  <a:pt x="0" y="81"/>
                </a:moveTo>
                <a:lnTo>
                  <a:pt x="38" y="43"/>
                </a:lnTo>
                <a:lnTo>
                  <a:pt x="0" y="0"/>
                </a:lnTo>
              </a:path>
            </a:pathLst>
          </a:cu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99" name="Rectangle 74"/>
          <p:cNvSpPr>
            <a:spLocks noChangeArrowheads="1"/>
          </p:cNvSpPr>
          <p:nvPr/>
        </p:nvSpPr>
        <p:spPr bwMode="auto">
          <a:xfrm>
            <a:off x="3009900" y="3670300"/>
            <a:ext cx="1857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00" name="Rectangle 75"/>
          <p:cNvSpPr>
            <a:spLocks noChangeArrowheads="1"/>
          </p:cNvSpPr>
          <p:nvPr/>
        </p:nvSpPr>
        <p:spPr bwMode="auto">
          <a:xfrm>
            <a:off x="1779588" y="3776663"/>
            <a:ext cx="185737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01" name="Rectangle 76"/>
          <p:cNvSpPr>
            <a:spLocks noChangeArrowheads="1"/>
          </p:cNvSpPr>
          <p:nvPr/>
        </p:nvSpPr>
        <p:spPr bwMode="auto">
          <a:xfrm>
            <a:off x="3419475" y="4552950"/>
            <a:ext cx="1857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02" name="Rectangle 77"/>
          <p:cNvSpPr>
            <a:spLocks noChangeArrowheads="1"/>
          </p:cNvSpPr>
          <p:nvPr/>
        </p:nvSpPr>
        <p:spPr bwMode="auto">
          <a:xfrm>
            <a:off x="2189163" y="4530725"/>
            <a:ext cx="185737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03" name="Line 78"/>
          <p:cNvSpPr>
            <a:spLocks noChangeShapeType="1"/>
          </p:cNvSpPr>
          <p:nvPr/>
        </p:nvSpPr>
        <p:spPr bwMode="auto">
          <a:xfrm>
            <a:off x="1209675" y="5273675"/>
            <a:ext cx="3281363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4" name="Line 79"/>
          <p:cNvSpPr>
            <a:spLocks noChangeShapeType="1"/>
          </p:cNvSpPr>
          <p:nvPr/>
        </p:nvSpPr>
        <p:spPr bwMode="auto">
          <a:xfrm>
            <a:off x="1209675" y="6111875"/>
            <a:ext cx="1230313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5" name="Line 80"/>
          <p:cNvSpPr>
            <a:spLocks noChangeShapeType="1"/>
          </p:cNvSpPr>
          <p:nvPr/>
        </p:nvSpPr>
        <p:spPr bwMode="auto">
          <a:xfrm>
            <a:off x="2439988" y="5692775"/>
            <a:ext cx="1587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6" name="Line 81"/>
          <p:cNvSpPr>
            <a:spLocks noChangeShapeType="1"/>
          </p:cNvSpPr>
          <p:nvPr/>
        </p:nvSpPr>
        <p:spPr bwMode="auto">
          <a:xfrm>
            <a:off x="2439988" y="5692775"/>
            <a:ext cx="1230312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7" name="Line 82"/>
          <p:cNvSpPr>
            <a:spLocks noChangeShapeType="1"/>
          </p:cNvSpPr>
          <p:nvPr/>
        </p:nvSpPr>
        <p:spPr bwMode="auto">
          <a:xfrm>
            <a:off x="3670300" y="5692775"/>
            <a:ext cx="1588" cy="419100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8" name="Line 83"/>
          <p:cNvSpPr>
            <a:spLocks noChangeShapeType="1"/>
          </p:cNvSpPr>
          <p:nvPr/>
        </p:nvSpPr>
        <p:spPr bwMode="auto">
          <a:xfrm>
            <a:off x="3670300" y="6111875"/>
            <a:ext cx="820738" cy="1588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09" name="Line 84"/>
          <p:cNvSpPr>
            <a:spLocks noChangeShapeType="1"/>
          </p:cNvSpPr>
          <p:nvPr/>
        </p:nvSpPr>
        <p:spPr bwMode="auto">
          <a:xfrm>
            <a:off x="2719388" y="5894388"/>
            <a:ext cx="677862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0" name="Freeform 85"/>
          <p:cNvSpPr>
            <a:spLocks/>
          </p:cNvSpPr>
          <p:nvPr/>
        </p:nvSpPr>
        <p:spPr bwMode="auto">
          <a:xfrm>
            <a:off x="2544763" y="5832475"/>
            <a:ext cx="185737" cy="128588"/>
          </a:xfrm>
          <a:custGeom>
            <a:avLst/>
            <a:gdLst>
              <a:gd name="T0" fmla="*/ 185737 w 117"/>
              <a:gd name="T1" fmla="*/ 128588 h 81"/>
              <a:gd name="T2" fmla="*/ 0 w 117"/>
              <a:gd name="T3" fmla="*/ 61913 h 81"/>
              <a:gd name="T4" fmla="*/ 185737 w 117"/>
              <a:gd name="T5" fmla="*/ 0 h 81"/>
              <a:gd name="T6" fmla="*/ 185737 w 117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117" y="81"/>
                </a:moveTo>
                <a:lnTo>
                  <a:pt x="0" y="39"/>
                </a:lnTo>
                <a:lnTo>
                  <a:pt x="117" y="0"/>
                </a:lnTo>
                <a:lnTo>
                  <a:pt x="117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1" name="Freeform 86"/>
          <p:cNvSpPr>
            <a:spLocks/>
          </p:cNvSpPr>
          <p:nvPr/>
        </p:nvSpPr>
        <p:spPr bwMode="auto">
          <a:xfrm>
            <a:off x="3381375" y="5832475"/>
            <a:ext cx="185738" cy="128588"/>
          </a:xfrm>
          <a:custGeom>
            <a:avLst/>
            <a:gdLst>
              <a:gd name="T0" fmla="*/ 0 w 117"/>
              <a:gd name="T1" fmla="*/ 0 h 81"/>
              <a:gd name="T2" fmla="*/ 185738 w 117"/>
              <a:gd name="T3" fmla="*/ 61913 h 81"/>
              <a:gd name="T4" fmla="*/ 0 w 117"/>
              <a:gd name="T5" fmla="*/ 128588 h 81"/>
              <a:gd name="T6" fmla="*/ 0 w 11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0" y="0"/>
                </a:moveTo>
                <a:lnTo>
                  <a:pt x="117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2" name="Rectangle 87"/>
          <p:cNvSpPr>
            <a:spLocks noChangeArrowheads="1"/>
          </p:cNvSpPr>
          <p:nvPr/>
        </p:nvSpPr>
        <p:spPr bwMode="auto">
          <a:xfrm>
            <a:off x="2971800" y="5943600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3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13" name="Line 88"/>
          <p:cNvSpPr>
            <a:spLocks noChangeShapeType="1"/>
          </p:cNvSpPr>
          <p:nvPr/>
        </p:nvSpPr>
        <p:spPr bwMode="auto">
          <a:xfrm>
            <a:off x="1795463" y="5900738"/>
            <a:ext cx="476250" cy="1587"/>
          </a:xfrm>
          <a:prstGeom prst="line">
            <a:avLst/>
          </a:prstGeom>
          <a:noFill/>
          <a:ln w="47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4" name="Freeform 89"/>
          <p:cNvSpPr>
            <a:spLocks/>
          </p:cNvSpPr>
          <p:nvPr/>
        </p:nvSpPr>
        <p:spPr bwMode="auto">
          <a:xfrm>
            <a:off x="1620838" y="5838825"/>
            <a:ext cx="190500" cy="128588"/>
          </a:xfrm>
          <a:custGeom>
            <a:avLst/>
            <a:gdLst>
              <a:gd name="T0" fmla="*/ 190500 w 120"/>
              <a:gd name="T1" fmla="*/ 128588 h 81"/>
              <a:gd name="T2" fmla="*/ 0 w 120"/>
              <a:gd name="T3" fmla="*/ 61913 h 81"/>
              <a:gd name="T4" fmla="*/ 190500 w 120"/>
              <a:gd name="T5" fmla="*/ 0 h 81"/>
              <a:gd name="T6" fmla="*/ 190500 w 120"/>
              <a:gd name="T7" fmla="*/ 128588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81"/>
              <a:gd name="T14" fmla="*/ 120 w 120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81">
                <a:moveTo>
                  <a:pt x="120" y="81"/>
                </a:moveTo>
                <a:lnTo>
                  <a:pt x="0" y="39"/>
                </a:lnTo>
                <a:lnTo>
                  <a:pt x="120" y="0"/>
                </a:lnTo>
                <a:lnTo>
                  <a:pt x="120" y="8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5" name="Freeform 90"/>
          <p:cNvSpPr>
            <a:spLocks/>
          </p:cNvSpPr>
          <p:nvPr/>
        </p:nvSpPr>
        <p:spPr bwMode="auto">
          <a:xfrm>
            <a:off x="2254250" y="5838825"/>
            <a:ext cx="185738" cy="128588"/>
          </a:xfrm>
          <a:custGeom>
            <a:avLst/>
            <a:gdLst>
              <a:gd name="T0" fmla="*/ 0 w 117"/>
              <a:gd name="T1" fmla="*/ 0 h 81"/>
              <a:gd name="T2" fmla="*/ 185738 w 117"/>
              <a:gd name="T3" fmla="*/ 61913 h 81"/>
              <a:gd name="T4" fmla="*/ 0 w 117"/>
              <a:gd name="T5" fmla="*/ 128588 h 81"/>
              <a:gd name="T6" fmla="*/ 0 w 11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17"/>
              <a:gd name="T13" fmla="*/ 0 h 81"/>
              <a:gd name="T14" fmla="*/ 117 w 11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" h="81">
                <a:moveTo>
                  <a:pt x="0" y="0"/>
                </a:moveTo>
                <a:lnTo>
                  <a:pt x="117" y="39"/>
                </a:lnTo>
                <a:lnTo>
                  <a:pt x="0" y="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16" name="Rectangle 91"/>
          <p:cNvSpPr>
            <a:spLocks noChangeArrowheads="1"/>
          </p:cNvSpPr>
          <p:nvPr/>
        </p:nvSpPr>
        <p:spPr bwMode="auto">
          <a:xfrm>
            <a:off x="1981200" y="5638800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2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17" name="Rectangle 92"/>
          <p:cNvSpPr>
            <a:spLocks noChangeArrowheads="1"/>
          </p:cNvSpPr>
          <p:nvPr/>
        </p:nvSpPr>
        <p:spPr bwMode="auto">
          <a:xfrm>
            <a:off x="963613" y="4191000"/>
            <a:ext cx="273050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C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18" name="Rectangle 93"/>
          <p:cNvSpPr>
            <a:spLocks noChangeArrowheads="1"/>
          </p:cNvSpPr>
          <p:nvPr/>
        </p:nvSpPr>
        <p:spPr bwMode="auto">
          <a:xfrm>
            <a:off x="963613" y="5029200"/>
            <a:ext cx="273050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C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19" name="Rectangle 94"/>
          <p:cNvSpPr>
            <a:spLocks noChangeArrowheads="1"/>
          </p:cNvSpPr>
          <p:nvPr/>
        </p:nvSpPr>
        <p:spPr bwMode="auto">
          <a:xfrm>
            <a:off x="963613" y="5894388"/>
            <a:ext cx="27305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900">
                <a:solidFill>
                  <a:srgbClr val="000000"/>
                </a:solidFill>
              </a:rPr>
              <a:t>C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1120" name="Text Box 95"/>
          <p:cNvSpPr txBox="1">
            <a:spLocks noChangeArrowheads="1"/>
          </p:cNvSpPr>
          <p:nvPr/>
        </p:nvSpPr>
        <p:spPr bwMode="auto">
          <a:xfrm>
            <a:off x="5029200" y="2133600"/>
            <a:ext cx="3325813" cy="7571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kumimoji="0" lang="en-US" altLang="zh-TW" sz="2400" dirty="0" smtClean="0">
                <a:solidFill>
                  <a:srgbClr val="0000FF"/>
                </a:solidFill>
              </a:rPr>
              <a:t> transport delay = 2</a:t>
            </a:r>
            <a:endParaRPr kumimoji="0" lang="en-US" altLang="zh-TW" sz="2400" dirty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kumimoji="0" lang="en-US" altLang="zh-TW" sz="2400" dirty="0" smtClean="0">
                <a:solidFill>
                  <a:srgbClr val="0000FF"/>
                </a:solidFill>
              </a:rPr>
              <a:t>(transition-independent)</a:t>
            </a:r>
            <a:endParaRPr kumimoji="0" lang="en-US" altLang="zh-TW" sz="2400" dirty="0">
              <a:solidFill>
                <a:srgbClr val="0000FF"/>
              </a:solidFill>
            </a:endParaRPr>
          </a:p>
        </p:txBody>
      </p:sp>
      <p:sp>
        <p:nvSpPr>
          <p:cNvPr id="1121" name="Text Box 96"/>
          <p:cNvSpPr txBox="1">
            <a:spLocks noChangeArrowheads="1"/>
          </p:cNvSpPr>
          <p:nvPr/>
        </p:nvSpPr>
        <p:spPr bwMode="auto">
          <a:xfrm>
            <a:off x="5029200" y="2895600"/>
            <a:ext cx="2566988" cy="749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kumimoji="0" lang="en-US" altLang="zh-TW" sz="2400" dirty="0"/>
              <a:t>rise delay = 1</a:t>
            </a:r>
          </a:p>
          <a:p>
            <a:pPr>
              <a:lnSpc>
                <a:spcPct val="90000"/>
              </a:lnSpc>
            </a:pPr>
            <a:r>
              <a:rPr kumimoji="0" lang="en-US" altLang="zh-TW" sz="2400" dirty="0"/>
              <a:t>fall delay =  3</a:t>
            </a:r>
          </a:p>
        </p:txBody>
      </p:sp>
      <p:sp>
        <p:nvSpPr>
          <p:cNvPr id="1122" name="Text Box 97"/>
          <p:cNvSpPr txBox="1">
            <a:spLocks noChangeArrowheads="1"/>
          </p:cNvSpPr>
          <p:nvPr/>
        </p:nvSpPr>
        <p:spPr bwMode="auto">
          <a:xfrm>
            <a:off x="5029200" y="3733800"/>
            <a:ext cx="3429000" cy="10895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kumimoji="0" lang="en-US" altLang="zh-TW" sz="2400" dirty="0" smtClean="0">
                <a:solidFill>
                  <a:srgbClr val="0000FF"/>
                </a:solidFill>
              </a:rPr>
              <a:t>min-max </a:t>
            </a:r>
            <a:r>
              <a:rPr kumimoji="0" lang="en-US" altLang="zh-TW" sz="2400" dirty="0">
                <a:solidFill>
                  <a:srgbClr val="0000FF"/>
                </a:solidFill>
              </a:rPr>
              <a:t>delay</a:t>
            </a:r>
          </a:p>
          <a:p>
            <a:pPr>
              <a:lnSpc>
                <a:spcPct val="90000"/>
              </a:lnSpc>
            </a:pPr>
            <a:r>
              <a:rPr kumimoji="0" lang="en-US" altLang="zh-TW" sz="2400" dirty="0">
                <a:solidFill>
                  <a:srgbClr val="0000FF"/>
                </a:solidFill>
              </a:rPr>
              <a:t>(transition independent)</a:t>
            </a:r>
          </a:p>
          <a:p>
            <a:pPr>
              <a:lnSpc>
                <a:spcPct val="90000"/>
              </a:lnSpc>
            </a:pPr>
            <a:r>
              <a:rPr kumimoji="0" lang="en-US" altLang="zh-TW" sz="2400" dirty="0">
                <a:solidFill>
                  <a:srgbClr val="0000FF"/>
                </a:solidFill>
              </a:rPr>
              <a:t>1 </a:t>
            </a:r>
            <a:r>
              <a:rPr kumimoji="0" lang="en-US" altLang="zh-TW" sz="2400" dirty="0">
                <a:solidFill>
                  <a:srgbClr val="0000FF"/>
                </a:solidFill>
                <a:sym typeface="Symbol" pitchFamily="18" charset="2"/>
              </a:rPr>
              <a:t> d  3</a:t>
            </a:r>
          </a:p>
        </p:txBody>
      </p:sp>
      <p:sp>
        <p:nvSpPr>
          <p:cNvPr id="1123" name="Text Box 98"/>
          <p:cNvSpPr txBox="1">
            <a:spLocks noChangeArrowheads="1"/>
          </p:cNvSpPr>
          <p:nvPr/>
        </p:nvSpPr>
        <p:spPr bwMode="auto">
          <a:xfrm>
            <a:off x="5029200" y="4864100"/>
            <a:ext cx="30924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kumimoji="0" lang="en-US" altLang="zh-TW" sz="2400"/>
              <a:t>input inertia delay = 4</a:t>
            </a:r>
          </a:p>
        </p:txBody>
      </p:sp>
      <p:sp>
        <p:nvSpPr>
          <p:cNvPr id="1124" name="Text Box 99"/>
          <p:cNvSpPr txBox="1">
            <a:spLocks noChangeArrowheads="1"/>
          </p:cNvSpPr>
          <p:nvPr/>
        </p:nvSpPr>
        <p:spPr bwMode="auto">
          <a:xfrm>
            <a:off x="5076825" y="5445125"/>
            <a:ext cx="3359150" cy="7493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kumimoji="0" lang="en-US" altLang="zh-TW" sz="2400" dirty="0">
                <a:solidFill>
                  <a:srgbClr val="0000FF"/>
                </a:solidFill>
              </a:rPr>
              <a:t>input inertia delay = 2</a:t>
            </a:r>
          </a:p>
          <a:p>
            <a:pPr>
              <a:lnSpc>
                <a:spcPct val="90000"/>
              </a:lnSpc>
            </a:pPr>
            <a:r>
              <a:rPr kumimoji="0" lang="en-US" altLang="zh-TW" sz="2400" dirty="0">
                <a:solidFill>
                  <a:srgbClr val="0000FF"/>
                </a:solidFill>
              </a:rPr>
              <a:t>&amp; transport delay = 2</a:t>
            </a:r>
          </a:p>
        </p:txBody>
      </p:sp>
      <p:sp>
        <p:nvSpPr>
          <p:cNvPr id="1125" name="Rectangle 100"/>
          <p:cNvSpPr>
            <a:spLocks noChangeArrowheads="1"/>
          </p:cNvSpPr>
          <p:nvPr/>
        </p:nvSpPr>
        <p:spPr bwMode="auto">
          <a:xfrm>
            <a:off x="622300" y="131763"/>
            <a:ext cx="80660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80000"/>
              </a:lnSpc>
            </a:pPr>
            <a:endParaRPr lang="en-US" altLang="zh-TW" sz="3200" b="1">
              <a:solidFill>
                <a:srgbClr val="6600CC"/>
              </a:solidFill>
              <a:latin typeface="Arial Black" pitchFamily="34" charset="0"/>
            </a:endParaRPr>
          </a:p>
        </p:txBody>
      </p:sp>
      <p:sp>
        <p:nvSpPr>
          <p:cNvPr id="1126" name="Rectangle 1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Delay Models Examples</a:t>
            </a:r>
            <a:br>
              <a:rPr lang="en-US" altLang="zh-TW" smtClean="0"/>
            </a:b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Common Cell Delay Models</a:t>
            </a:r>
          </a:p>
        </p:txBody>
      </p:sp>
      <p:sp>
        <p:nvSpPr>
          <p:cNvPr id="2211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52987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r>
              <a:rPr lang="en-US" altLang="zh-TW" dirty="0" smtClean="0"/>
              <a:t>Table-based</a:t>
            </a:r>
          </a:p>
          <a:p>
            <a:pPr lvl="1" eaLnBrk="1" hangingPunct="1">
              <a:defRPr/>
            </a:pPr>
            <a:r>
              <a:rPr lang="en-US" altLang="zh-TW" dirty="0" smtClean="0"/>
              <a:t>A pin-pin min/max rise/fall delay of a cell = f(CL, </a:t>
            </a:r>
            <a:r>
              <a:rPr lang="en-US" altLang="zh-TW" dirty="0" err="1" smtClean="0"/>
              <a:t>Tr</a:t>
            </a:r>
            <a:r>
              <a:rPr lang="en-US" altLang="zh-TW" dirty="0" smtClean="0"/>
              <a:t>) </a:t>
            </a:r>
          </a:p>
          <a:p>
            <a:pPr lvl="1" eaLnBrk="1" hangingPunct="1">
              <a:defRPr/>
            </a:pPr>
            <a:r>
              <a:rPr lang="en-US" altLang="zh-TW" dirty="0" smtClean="0"/>
              <a:t>CL=output load</a:t>
            </a:r>
          </a:p>
          <a:p>
            <a:pPr lvl="1" eaLnBrk="1" hangingPunct="1">
              <a:defRPr/>
            </a:pPr>
            <a:r>
              <a:rPr lang="en-US" altLang="zh-TW" dirty="0" err="1" smtClean="0"/>
              <a:t>Tr</a:t>
            </a:r>
            <a:r>
              <a:rPr lang="en-US" altLang="zh-TW" dirty="0" smtClean="0"/>
              <a:t>=input transition time</a:t>
            </a:r>
          </a:p>
          <a:p>
            <a:pPr eaLnBrk="1" hangingPunct="1">
              <a:defRPr/>
            </a:pPr>
            <a:r>
              <a:rPr lang="en-US" altLang="zh-TW" dirty="0" smtClean="0"/>
              <a:t>Current-source based</a:t>
            </a:r>
          </a:p>
          <a:p>
            <a:pPr lvl="1" eaLnBrk="1" hangingPunct="1">
              <a:defRPr/>
            </a:pPr>
            <a:r>
              <a:rPr lang="en-US" altLang="zh-TW" dirty="0" smtClean="0"/>
              <a:t>A voltage-controlled current source I(Vi, Vo)</a:t>
            </a:r>
          </a:p>
          <a:p>
            <a:pPr lvl="1" eaLnBrk="1" hangingPunct="1">
              <a:defRPr/>
            </a:pPr>
            <a:r>
              <a:rPr lang="en-US" altLang="zh-TW" dirty="0" smtClean="0"/>
              <a:t>I: </a:t>
            </a:r>
            <a:r>
              <a:rPr lang="en-US" altLang="zh-TW" dirty="0" err="1" smtClean="0"/>
              <a:t>Vdd</a:t>
            </a:r>
            <a:r>
              <a:rPr lang="en-US" altLang="zh-TW" dirty="0" smtClean="0"/>
              <a:t> to </a:t>
            </a:r>
            <a:r>
              <a:rPr lang="en-US" altLang="zh-TW" dirty="0" err="1" smtClean="0"/>
              <a:t>Gnd</a:t>
            </a:r>
            <a:r>
              <a:rPr lang="en-US" altLang="zh-TW" dirty="0" smtClean="0"/>
              <a:t> current</a:t>
            </a:r>
          </a:p>
          <a:p>
            <a:pPr lvl="1" eaLnBrk="1" hangingPunct="1">
              <a:defRPr/>
            </a:pPr>
            <a:r>
              <a:rPr lang="en-US" altLang="zh-TW" dirty="0" smtClean="0"/>
              <a:t>Vi: input voltage</a:t>
            </a:r>
          </a:p>
          <a:p>
            <a:pPr lvl="1" eaLnBrk="1" hangingPunct="1">
              <a:defRPr/>
            </a:pPr>
            <a:r>
              <a:rPr lang="en-US" altLang="zh-TW" dirty="0" smtClean="0"/>
              <a:t>Vo: output voltage</a:t>
            </a:r>
          </a:p>
          <a:p>
            <a:pPr lvl="1" eaLnBrk="1" hangingPunct="1">
              <a:defRPr/>
            </a:pPr>
            <a:r>
              <a:rPr lang="en-US" altLang="zh-TW" dirty="0" smtClean="0"/>
              <a:t>More accurate in terms of noise, but more CPU intensive </a:t>
            </a:r>
          </a:p>
          <a:p>
            <a:pPr eaLnBrk="1" hangingPunct="1">
              <a:defRPr/>
            </a:pPr>
            <a:r>
              <a:rPr lang="en-US" altLang="zh-TW" dirty="0" smtClean="0"/>
              <a:t>Interconnect delays</a:t>
            </a:r>
          </a:p>
          <a:p>
            <a:pPr lvl="1" eaLnBrk="1" hangingPunct="1">
              <a:defRPr/>
            </a:pPr>
            <a:r>
              <a:rPr lang="en-US" altLang="zh-TW" dirty="0" smtClean="0"/>
              <a:t>Elmore delay</a:t>
            </a:r>
          </a:p>
          <a:p>
            <a:pPr lvl="1" eaLnBrk="1" hangingPunct="1">
              <a:defRPr/>
            </a:pPr>
            <a:endParaRPr lang="en-US" altLang="zh-TW" dirty="0" smtClean="0"/>
          </a:p>
        </p:txBody>
      </p:sp>
      <p:sp>
        <p:nvSpPr>
          <p:cNvPr id="1741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9EFF45-9DD1-4582-BFA3-3178796B6F17}" type="slidenum">
              <a:rPr lang="en-US" altLang="zh-TW" smtClean="0"/>
              <a:pPr/>
              <a:t>15</a:t>
            </a:fld>
            <a:endParaRPr lang="en-US" altLang="zh-TW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B79BF6-47B7-4452-80AF-A152F82B39AD}" type="slidenum">
              <a:rPr lang="en-US" altLang="zh-TW" smtClean="0"/>
              <a:pPr/>
              <a:t>16</a:t>
            </a:fld>
            <a:endParaRPr lang="en-US" altLang="zh-TW" smtClean="0"/>
          </a:p>
        </p:txBody>
      </p:sp>
      <p:sp>
        <p:nvSpPr>
          <p:cNvPr id="18435" name="Rectangle 5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Modeling Levels and Signals</a:t>
            </a:r>
          </a:p>
        </p:txBody>
      </p:sp>
      <p:graphicFrame>
        <p:nvGraphicFramePr>
          <p:cNvPr id="223289" name="Group 57"/>
          <p:cNvGraphicFramePr>
            <a:graphicFrameLocks noGrp="1"/>
          </p:cNvGraphicFramePr>
          <p:nvPr>
            <p:ph idx="1"/>
          </p:nvPr>
        </p:nvGraphicFramePr>
        <p:xfrm>
          <a:off x="357188" y="1428750"/>
          <a:ext cx="8229600" cy="5295588"/>
        </p:xfrm>
        <a:graphic>
          <a:graphicData uri="http://schemas.openxmlformats.org/drawingml/2006/table">
            <a:tbl>
              <a:tblPr/>
              <a:tblGrid>
                <a:gridCol w="1360488"/>
                <a:gridCol w="1817687"/>
                <a:gridCol w="1360488"/>
                <a:gridCol w="1874837"/>
                <a:gridCol w="1816100"/>
              </a:tblGrid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level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Circuit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Description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Signal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Timing Resolution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Application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ESL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SystemC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0,1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transaction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Behavior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HDL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0,1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cycle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architecture 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Logic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gate-level HDL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0, 1, X, Z (with signal strength)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zero, unit, multiple cell delays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logic design and test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Switch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transistor, RC interconnects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0, 1, X (with signal strength)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zero, possible gross-grain timing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full-custom logic verification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Timing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same as above (SPICE)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Analog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fine-grain time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timing verification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Circuit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same as above (SPICE)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Analog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continuous time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timing/analog verification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D18C52-F73A-4D5F-90FA-59B11D6EB595}" type="slidenum">
              <a:rPr lang="en-US" altLang="zh-TW" smtClean="0"/>
              <a:pPr/>
              <a:t>17</a:t>
            </a:fld>
            <a:endParaRPr lang="en-US" altLang="zh-TW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Types of Logic Simulators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46200"/>
            <a:ext cx="7772400" cy="43688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Compiled-driven simulators</a:t>
            </a:r>
            <a:endParaRPr lang="en-US" altLang="zh-TW" sz="2100" dirty="0" smtClean="0"/>
          </a:p>
          <a:p>
            <a:pPr marL="742950" lvl="1" indent="-285750" eaLnBrk="1" hangingPunct="1"/>
            <a:r>
              <a:rPr lang="en-US" altLang="zh-TW" sz="2200" dirty="0" smtClean="0"/>
              <a:t>The compiled code is generated from an RTL or gate-level description of the circuit</a:t>
            </a:r>
          </a:p>
          <a:p>
            <a:pPr marL="742950" lvl="1" indent="-285750" eaLnBrk="1" hangingPunct="1"/>
            <a:r>
              <a:rPr lang="en-US" altLang="zh-TW" sz="2200" dirty="0" smtClean="0"/>
              <a:t>Simulation is simply execution of the compiled code</a:t>
            </a:r>
          </a:p>
          <a:p>
            <a:pPr eaLnBrk="1" hangingPunct="1"/>
            <a:r>
              <a:rPr lang="en-US" altLang="zh-TW" dirty="0" smtClean="0"/>
              <a:t>Event-driven Simulators</a:t>
            </a:r>
            <a:endParaRPr lang="en-US" altLang="zh-TW" sz="2100" dirty="0" smtClean="0"/>
          </a:p>
          <a:p>
            <a:pPr marL="742950" lvl="1" indent="-285750" eaLnBrk="1" hangingPunct="1"/>
            <a:r>
              <a:rPr lang="en-US" altLang="zh-TW" sz="2200" dirty="0" smtClean="0"/>
              <a:t>Simulate only those signals with value changes</a:t>
            </a:r>
          </a:p>
          <a:p>
            <a:pPr marL="742950" lvl="1" indent="-285750" eaLnBrk="1" hangingPunct="1"/>
            <a:r>
              <a:rPr lang="en-US" altLang="zh-TW" sz="2200" dirty="0" smtClean="0"/>
              <a:t>Only propagate necessary events (value changes)</a:t>
            </a:r>
          </a:p>
          <a:p>
            <a:pPr marL="742950" lvl="1" indent="-285750" eaLnBrk="1" hangingPunct="1"/>
            <a:endParaRPr lang="en-US" altLang="zh-TW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3347DF-B365-429E-85AB-76B838F9A5E6}" type="slidenum">
              <a:rPr lang="en-US" altLang="zh-TW" smtClean="0"/>
              <a:pPr/>
              <a:t>18</a:t>
            </a:fld>
            <a:endParaRPr lang="en-US" altLang="zh-TW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Compiled Simulation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772400" cy="4368800"/>
          </a:xfrm>
        </p:spPr>
        <p:txBody>
          <a:bodyPr/>
          <a:lstStyle/>
          <a:p>
            <a:pPr eaLnBrk="1" hangingPunct="1"/>
            <a:r>
              <a:rPr lang="en-US" altLang="zh-TW" b="1" smtClean="0"/>
              <a:t>A circuit is simulated by executing a </a:t>
            </a:r>
            <a:r>
              <a:rPr lang="en-US" altLang="zh-TW" b="1" smtClean="0">
                <a:solidFill>
                  <a:srgbClr val="6600FF"/>
                </a:solidFill>
              </a:rPr>
              <a:t>compiled code</a:t>
            </a:r>
            <a:r>
              <a:rPr lang="en-US" altLang="zh-TW" b="1" smtClean="0"/>
              <a:t> of the circuit.</a:t>
            </a:r>
            <a:endParaRPr lang="en-US" altLang="zh-TW" b="1" smtClean="0">
              <a:solidFill>
                <a:srgbClr val="6600FF"/>
              </a:solidFill>
            </a:endParaRPr>
          </a:p>
          <a:p>
            <a:pPr eaLnBrk="1" hangingPunct="1"/>
            <a:r>
              <a:rPr lang="en-US" altLang="zh-TW" smtClean="0">
                <a:solidFill>
                  <a:srgbClr val="6600FF"/>
                </a:solidFill>
              </a:rPr>
              <a:t>Levelization</a:t>
            </a:r>
            <a:r>
              <a:rPr lang="en-US" altLang="zh-TW" smtClean="0"/>
              <a:t> </a:t>
            </a:r>
          </a:p>
          <a:p>
            <a:pPr marL="742950" lvl="1" indent="-285750" eaLnBrk="1" hangingPunct="1"/>
            <a:r>
              <a:rPr lang="en-US" altLang="zh-TW" smtClean="0"/>
              <a:t>to ensure that a signal is evaluated after all its sources are evaluated</a:t>
            </a:r>
          </a:p>
        </p:txBody>
      </p:sp>
      <p:grpSp>
        <p:nvGrpSpPr>
          <p:cNvPr id="20485" name="Group 4"/>
          <p:cNvGrpSpPr>
            <a:grpSpLocks/>
          </p:cNvGrpSpPr>
          <p:nvPr/>
        </p:nvGrpSpPr>
        <p:grpSpPr bwMode="auto">
          <a:xfrm>
            <a:off x="4932363" y="3716338"/>
            <a:ext cx="2806700" cy="1584325"/>
            <a:chOff x="3107" y="2296"/>
            <a:chExt cx="1768" cy="998"/>
          </a:xfrm>
        </p:grpSpPr>
        <p:grpSp>
          <p:nvGrpSpPr>
            <p:cNvPr id="20488" name="Group 5"/>
            <p:cNvGrpSpPr>
              <a:grpSpLocks/>
            </p:cNvGrpSpPr>
            <p:nvPr/>
          </p:nvGrpSpPr>
          <p:grpSpPr bwMode="auto">
            <a:xfrm>
              <a:off x="4150" y="2568"/>
              <a:ext cx="453" cy="272"/>
              <a:chOff x="3243" y="2523"/>
              <a:chExt cx="453" cy="272"/>
            </a:xfrm>
          </p:grpSpPr>
          <p:sp>
            <p:nvSpPr>
              <p:cNvPr id="20545" name="Line 6"/>
              <p:cNvSpPr>
                <a:spLocks noChangeShapeType="1"/>
              </p:cNvSpPr>
              <p:nvPr/>
            </p:nvSpPr>
            <p:spPr bwMode="auto">
              <a:xfrm flipH="1">
                <a:off x="3243" y="256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546" name="Line 7"/>
              <p:cNvSpPr>
                <a:spLocks noChangeShapeType="1"/>
              </p:cNvSpPr>
              <p:nvPr/>
            </p:nvSpPr>
            <p:spPr bwMode="auto">
              <a:xfrm flipH="1">
                <a:off x="3243" y="275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547" name="Line 8"/>
              <p:cNvSpPr>
                <a:spLocks noChangeShapeType="1"/>
              </p:cNvSpPr>
              <p:nvPr/>
            </p:nvSpPr>
            <p:spPr bwMode="auto">
              <a:xfrm flipH="1">
                <a:off x="3515" y="265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548" name="AutoShape 9"/>
              <p:cNvSpPr>
                <a:spLocks noChangeArrowheads="1"/>
              </p:cNvSpPr>
              <p:nvPr/>
            </p:nvSpPr>
            <p:spPr bwMode="auto">
              <a:xfrm flipH="1">
                <a:off x="3333" y="252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20549" name="Group 10"/>
              <p:cNvGrpSpPr>
                <a:grpSpLocks/>
              </p:cNvGrpSpPr>
              <p:nvPr/>
            </p:nvGrpSpPr>
            <p:grpSpPr bwMode="auto">
              <a:xfrm>
                <a:off x="3243" y="2523"/>
                <a:ext cx="453" cy="272"/>
                <a:chOff x="3243" y="2523"/>
                <a:chExt cx="453" cy="272"/>
              </a:xfrm>
            </p:grpSpPr>
            <p:sp>
              <p:nvSpPr>
                <p:cNvPr id="20550" name="AutoShape 1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51" name="AutoShape 1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52" name="AutoShape 1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0489" name="Group 14"/>
            <p:cNvGrpSpPr>
              <a:grpSpLocks/>
            </p:cNvGrpSpPr>
            <p:nvPr/>
          </p:nvGrpSpPr>
          <p:grpSpPr bwMode="auto">
            <a:xfrm>
              <a:off x="3424" y="2342"/>
              <a:ext cx="453" cy="272"/>
              <a:chOff x="2336" y="2795"/>
              <a:chExt cx="453" cy="272"/>
            </a:xfrm>
          </p:grpSpPr>
          <p:grpSp>
            <p:nvGrpSpPr>
              <p:cNvPr id="20536" name="Group 15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20541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0542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0543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0544" name="AutoShape 19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537" name="Group 20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20538" name="AutoShape 2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39" name="AutoShape 2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40" name="AutoShape 2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0490" name="Group 24"/>
            <p:cNvGrpSpPr>
              <a:grpSpLocks/>
            </p:cNvGrpSpPr>
            <p:nvPr/>
          </p:nvGrpSpPr>
          <p:grpSpPr bwMode="auto">
            <a:xfrm>
              <a:off x="4150" y="2977"/>
              <a:ext cx="453" cy="272"/>
              <a:chOff x="2336" y="3158"/>
              <a:chExt cx="453" cy="272"/>
            </a:xfrm>
          </p:grpSpPr>
          <p:grpSp>
            <p:nvGrpSpPr>
              <p:cNvPr id="20525" name="Group 25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20530" name="Group 26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20532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0533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0534" name="Line 2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0535" name="AutoShape 30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0531" name="Oval 31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526" name="Group 32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20527" name="AutoShape 33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28" name="AutoShape 34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29" name="AutoShape 35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0491" name="Group 36"/>
            <p:cNvGrpSpPr>
              <a:grpSpLocks/>
            </p:cNvGrpSpPr>
            <p:nvPr/>
          </p:nvGrpSpPr>
          <p:grpSpPr bwMode="auto">
            <a:xfrm>
              <a:off x="3424" y="2750"/>
              <a:ext cx="453" cy="272"/>
              <a:chOff x="3243" y="2160"/>
              <a:chExt cx="453" cy="272"/>
            </a:xfrm>
          </p:grpSpPr>
          <p:grpSp>
            <p:nvGrpSpPr>
              <p:cNvPr id="20510" name="Group 37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243" y="2160"/>
                <a:chExt cx="453" cy="272"/>
              </a:xfrm>
            </p:grpSpPr>
            <p:grpSp>
              <p:nvGrpSpPr>
                <p:cNvPr id="20515" name="Group 38"/>
                <p:cNvGrpSpPr>
                  <a:grpSpLocks/>
                </p:cNvGrpSpPr>
                <p:nvPr/>
              </p:nvGrpSpPr>
              <p:grpSpPr bwMode="auto">
                <a:xfrm>
                  <a:off x="3243" y="2160"/>
                  <a:ext cx="453" cy="272"/>
                  <a:chOff x="2336" y="2205"/>
                  <a:chExt cx="453" cy="272"/>
                </a:xfrm>
              </p:grpSpPr>
              <p:grpSp>
                <p:nvGrpSpPr>
                  <p:cNvPr id="20519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336" y="2205"/>
                    <a:ext cx="453" cy="272"/>
                    <a:chOff x="2336" y="2523"/>
                    <a:chExt cx="453" cy="272"/>
                  </a:xfrm>
                </p:grpSpPr>
                <p:sp>
                  <p:nvSpPr>
                    <p:cNvPr id="20521" name="Line 4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568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0522" name="Line 4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750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0523" name="Line 4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608" y="2659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0524" name="AutoShape 43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2426" y="2523"/>
                      <a:ext cx="273" cy="272"/>
                    </a:xfrm>
                    <a:prstGeom prst="moon">
                      <a:avLst>
                        <a:gd name="adj" fmla="val 8396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/>
                    </a:p>
                  </p:txBody>
                </p:sp>
              </p:grpSp>
              <p:sp>
                <p:nvSpPr>
                  <p:cNvPr id="20520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2699" y="2320"/>
                    <a:ext cx="45" cy="45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0516" name="AutoShape 45"/>
                <p:cNvSpPr>
                  <a:spLocks noChangeArrowheads="1"/>
                </p:cNvSpPr>
                <p:nvPr/>
              </p:nvSpPr>
              <p:spPr bwMode="auto">
                <a:xfrm>
                  <a:off x="3243" y="2341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17" name="AutoShape 46"/>
                <p:cNvSpPr>
                  <a:spLocks noChangeArrowheads="1"/>
                </p:cNvSpPr>
                <p:nvPr/>
              </p:nvSpPr>
              <p:spPr bwMode="auto">
                <a:xfrm>
                  <a:off x="3560" y="225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18" name="AutoShape 47"/>
                <p:cNvSpPr>
                  <a:spLocks noChangeArrowheads="1"/>
                </p:cNvSpPr>
                <p:nvPr/>
              </p:nvSpPr>
              <p:spPr bwMode="auto">
                <a:xfrm>
                  <a:off x="3243" y="216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0511" name="Group 48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606" y="1797"/>
                <a:chExt cx="453" cy="272"/>
              </a:xfrm>
            </p:grpSpPr>
            <p:sp>
              <p:nvSpPr>
                <p:cNvPr id="20512" name="AutoShape 49"/>
                <p:cNvSpPr>
                  <a:spLocks noChangeArrowheads="1"/>
                </p:cNvSpPr>
                <p:nvPr/>
              </p:nvSpPr>
              <p:spPr bwMode="auto">
                <a:xfrm>
                  <a:off x="3606" y="1978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13" name="AutoShape 50"/>
                <p:cNvSpPr>
                  <a:spLocks noChangeArrowheads="1"/>
                </p:cNvSpPr>
                <p:nvPr/>
              </p:nvSpPr>
              <p:spPr bwMode="auto">
                <a:xfrm>
                  <a:off x="3923" y="188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0514" name="AutoShape 51"/>
                <p:cNvSpPr>
                  <a:spLocks noChangeArrowheads="1"/>
                </p:cNvSpPr>
                <p:nvPr/>
              </p:nvSpPr>
              <p:spPr bwMode="auto">
                <a:xfrm>
                  <a:off x="3606" y="179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20492" name="AutoShape 52"/>
            <p:cNvSpPr>
              <a:spLocks noChangeArrowheads="1"/>
            </p:cNvSpPr>
            <p:nvPr/>
          </p:nvSpPr>
          <p:spPr bwMode="auto">
            <a:xfrm>
              <a:off x="3107" y="2296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a</a:t>
              </a:r>
            </a:p>
          </p:txBody>
        </p:sp>
        <p:cxnSp>
          <p:nvCxnSpPr>
            <p:cNvPr id="20493" name="AutoShape 53"/>
            <p:cNvCxnSpPr>
              <a:cxnSpLocks noChangeShapeType="1"/>
              <a:stCxn id="20492" idx="3"/>
              <a:endCxn id="20540" idx="2"/>
            </p:cNvCxnSpPr>
            <p:nvPr/>
          </p:nvCxnSpPr>
          <p:spPr bwMode="auto">
            <a:xfrm>
              <a:off x="3242" y="2387"/>
              <a:ext cx="182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0494" name="AutoShape 54"/>
            <p:cNvSpPr>
              <a:spLocks noChangeArrowheads="1"/>
            </p:cNvSpPr>
            <p:nvPr/>
          </p:nvSpPr>
          <p:spPr bwMode="auto">
            <a:xfrm>
              <a:off x="3107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b</a:t>
              </a:r>
            </a:p>
          </p:txBody>
        </p:sp>
        <p:cxnSp>
          <p:nvCxnSpPr>
            <p:cNvPr id="20495" name="AutoShape 55"/>
            <p:cNvCxnSpPr>
              <a:cxnSpLocks noChangeShapeType="1"/>
              <a:stCxn id="20494" idx="3"/>
              <a:endCxn id="20514" idx="2"/>
            </p:cNvCxnSpPr>
            <p:nvPr/>
          </p:nvCxnSpPr>
          <p:spPr bwMode="auto">
            <a:xfrm>
              <a:off x="3242" y="2704"/>
              <a:ext cx="182" cy="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0496" name="AutoShape 56"/>
            <p:cNvCxnSpPr>
              <a:cxnSpLocks noChangeShapeType="1"/>
              <a:stCxn id="20494" idx="3"/>
              <a:endCxn id="20539" idx="2"/>
            </p:cNvCxnSpPr>
            <p:nvPr/>
          </p:nvCxnSpPr>
          <p:spPr bwMode="auto">
            <a:xfrm flipV="1">
              <a:off x="3242" y="2569"/>
              <a:ext cx="182" cy="13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0497" name="AutoShape 57"/>
            <p:cNvSpPr>
              <a:spLocks noChangeArrowheads="1"/>
            </p:cNvSpPr>
            <p:nvPr/>
          </p:nvSpPr>
          <p:spPr bwMode="auto">
            <a:xfrm>
              <a:off x="3108" y="288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c</a:t>
              </a:r>
            </a:p>
          </p:txBody>
        </p:sp>
        <p:cxnSp>
          <p:nvCxnSpPr>
            <p:cNvPr id="20498" name="AutoShape 58"/>
            <p:cNvCxnSpPr>
              <a:cxnSpLocks noChangeShapeType="1"/>
              <a:stCxn id="20497" idx="3"/>
              <a:endCxn id="20512" idx="2"/>
            </p:cNvCxnSpPr>
            <p:nvPr/>
          </p:nvCxnSpPr>
          <p:spPr bwMode="auto">
            <a:xfrm>
              <a:off x="3243" y="2976"/>
              <a:ext cx="181" cy="1"/>
            </a:xfrm>
            <a:prstGeom prst="bentConnector3">
              <a:avLst>
                <a:gd name="adj1" fmla="val 4972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0499" name="AutoShape 59"/>
            <p:cNvCxnSpPr>
              <a:cxnSpLocks noChangeShapeType="1"/>
              <a:stCxn id="20538" idx="6"/>
              <a:endCxn id="20552" idx="2"/>
            </p:cNvCxnSpPr>
            <p:nvPr/>
          </p:nvCxnSpPr>
          <p:spPr bwMode="auto">
            <a:xfrm>
              <a:off x="3877" y="2478"/>
              <a:ext cx="273" cy="136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0500" name="AutoShape 60"/>
            <p:cNvCxnSpPr>
              <a:cxnSpLocks noChangeShapeType="1"/>
              <a:stCxn id="20513" idx="6"/>
              <a:endCxn id="20551" idx="2"/>
            </p:cNvCxnSpPr>
            <p:nvPr/>
          </p:nvCxnSpPr>
          <p:spPr bwMode="auto">
            <a:xfrm flipV="1">
              <a:off x="3877" y="2795"/>
              <a:ext cx="273" cy="91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0501" name="AutoShape 61"/>
            <p:cNvSpPr>
              <a:spLocks noChangeArrowheads="1"/>
            </p:cNvSpPr>
            <p:nvPr/>
          </p:nvSpPr>
          <p:spPr bwMode="auto">
            <a:xfrm>
              <a:off x="3108" y="311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d</a:t>
              </a:r>
            </a:p>
          </p:txBody>
        </p:sp>
        <p:cxnSp>
          <p:nvCxnSpPr>
            <p:cNvPr id="20502" name="AutoShape 62"/>
            <p:cNvCxnSpPr>
              <a:cxnSpLocks noChangeShapeType="1"/>
              <a:stCxn id="20501" idx="3"/>
              <a:endCxn id="20528" idx="2"/>
            </p:cNvCxnSpPr>
            <p:nvPr/>
          </p:nvCxnSpPr>
          <p:spPr bwMode="auto">
            <a:xfrm>
              <a:off x="3243" y="3203"/>
              <a:ext cx="907" cy="1"/>
            </a:xfrm>
            <a:prstGeom prst="bentConnector3">
              <a:avLst>
                <a:gd name="adj1" fmla="val 4994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0503" name="AutoShape 63"/>
            <p:cNvCxnSpPr>
              <a:cxnSpLocks noChangeShapeType="1"/>
              <a:stCxn id="20513" idx="6"/>
              <a:endCxn id="20529" idx="2"/>
            </p:cNvCxnSpPr>
            <p:nvPr/>
          </p:nvCxnSpPr>
          <p:spPr bwMode="auto">
            <a:xfrm>
              <a:off x="3877" y="2886"/>
              <a:ext cx="273" cy="137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0504" name="AutoShape 64"/>
            <p:cNvSpPr>
              <a:spLocks noChangeArrowheads="1"/>
            </p:cNvSpPr>
            <p:nvPr/>
          </p:nvSpPr>
          <p:spPr bwMode="auto">
            <a:xfrm>
              <a:off x="4014" y="243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e</a:t>
              </a:r>
            </a:p>
          </p:txBody>
        </p:sp>
        <p:sp>
          <p:nvSpPr>
            <p:cNvPr id="20505" name="AutoShape 65"/>
            <p:cNvSpPr>
              <a:spLocks noChangeArrowheads="1"/>
            </p:cNvSpPr>
            <p:nvPr/>
          </p:nvSpPr>
          <p:spPr bwMode="auto">
            <a:xfrm>
              <a:off x="4014" y="279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f</a:t>
              </a:r>
            </a:p>
          </p:txBody>
        </p:sp>
        <p:sp>
          <p:nvSpPr>
            <p:cNvPr id="20506" name="AutoShape 66"/>
            <p:cNvSpPr>
              <a:spLocks noChangeArrowheads="1"/>
            </p:cNvSpPr>
            <p:nvPr/>
          </p:nvSpPr>
          <p:spPr bwMode="auto">
            <a:xfrm>
              <a:off x="4740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g</a:t>
              </a:r>
            </a:p>
          </p:txBody>
        </p:sp>
        <p:sp>
          <p:nvSpPr>
            <p:cNvPr id="20507" name="AutoShape 67"/>
            <p:cNvSpPr>
              <a:spLocks noChangeArrowheads="1"/>
            </p:cNvSpPr>
            <p:nvPr/>
          </p:nvSpPr>
          <p:spPr bwMode="auto">
            <a:xfrm>
              <a:off x="4740" y="3021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h</a:t>
              </a:r>
            </a:p>
          </p:txBody>
        </p:sp>
        <p:cxnSp>
          <p:nvCxnSpPr>
            <p:cNvPr id="20508" name="AutoShape 68"/>
            <p:cNvCxnSpPr>
              <a:cxnSpLocks noChangeShapeType="1"/>
              <a:stCxn id="20550" idx="6"/>
              <a:endCxn id="20506" idx="1"/>
            </p:cNvCxnSpPr>
            <p:nvPr/>
          </p:nvCxnSpPr>
          <p:spPr bwMode="auto">
            <a:xfrm>
              <a:off x="4603" y="2704"/>
              <a:ext cx="13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09" name="AutoShape 69"/>
            <p:cNvCxnSpPr>
              <a:cxnSpLocks noChangeShapeType="1"/>
              <a:stCxn id="20527" idx="6"/>
              <a:endCxn id="20507" idx="1"/>
            </p:cNvCxnSpPr>
            <p:nvPr/>
          </p:nvCxnSpPr>
          <p:spPr bwMode="auto">
            <a:xfrm flipV="1">
              <a:off x="4603" y="3112"/>
              <a:ext cx="137" cy="1"/>
            </a:xfrm>
            <a:prstGeom prst="bentConnector3">
              <a:avLst>
                <a:gd name="adj1" fmla="val 4963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  <p:sp>
        <p:nvSpPr>
          <p:cNvPr id="20486" name="Text Box 70"/>
          <p:cNvSpPr txBox="1">
            <a:spLocks noChangeArrowheads="1"/>
          </p:cNvSpPr>
          <p:nvPr/>
        </p:nvSpPr>
        <p:spPr bwMode="auto">
          <a:xfrm>
            <a:off x="457200" y="4087813"/>
            <a:ext cx="3394075" cy="2389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120000"/>
              </a:lnSpc>
            </a:pPr>
            <a:r>
              <a:rPr kumimoji="0" lang="en-US" altLang="zh-TW" sz="2000" u="sng">
                <a:solidFill>
                  <a:srgbClr val="000066"/>
                </a:solidFill>
                <a:latin typeface="Helvetica" pitchFamily="34" charset="0"/>
              </a:rPr>
              <a:t>Levelization</a:t>
            </a:r>
          </a:p>
          <a:p>
            <a:pPr eaLnBrk="0" hangingPunct="0">
              <a:lnSpc>
                <a:spcPct val="120000"/>
              </a:lnSpc>
              <a:buFontTx/>
              <a:buChar char="•"/>
            </a:pP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</a:rPr>
              <a:t>Assign all PI’s level 0</a:t>
            </a:r>
          </a:p>
          <a:p>
            <a:pPr eaLnBrk="0" hangingPunct="0">
              <a:lnSpc>
                <a:spcPct val="120000"/>
              </a:lnSpc>
              <a:buFontTx/>
              <a:buChar char="•"/>
            </a:pP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</a:rPr>
              <a:t> The level of gate G is</a:t>
            </a:r>
          </a:p>
          <a:p>
            <a:pPr eaLnBrk="0" hangingPunct="0">
              <a:lnSpc>
                <a:spcPct val="120000"/>
              </a:lnSpc>
            </a:pP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</a:rPr>
              <a:t>   Lg = 1 + max(L1,L2,…)</a:t>
            </a:r>
          </a:p>
          <a:p>
            <a:pPr eaLnBrk="0" hangingPunct="0">
              <a:lnSpc>
                <a:spcPct val="120000"/>
              </a:lnSpc>
            </a:pP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</a:rPr>
              <a:t>   where Li’s are G’s input</a:t>
            </a:r>
          </a:p>
          <a:p>
            <a:pPr eaLnBrk="0" hangingPunct="0">
              <a:lnSpc>
                <a:spcPct val="120000"/>
              </a:lnSpc>
            </a:pP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</a:rPr>
              <a:t>   gates</a:t>
            </a:r>
          </a:p>
        </p:txBody>
      </p:sp>
      <p:sp>
        <p:nvSpPr>
          <p:cNvPr id="20487" name="Text Box 71"/>
          <p:cNvSpPr txBox="1">
            <a:spLocks noChangeArrowheads="1"/>
          </p:cNvSpPr>
          <p:nvPr/>
        </p:nvSpPr>
        <p:spPr bwMode="auto">
          <a:xfrm>
            <a:off x="5435600" y="5445125"/>
            <a:ext cx="22320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20000"/>
              </a:lnSpc>
              <a:buFontTx/>
              <a:buChar char="•"/>
            </a:pPr>
            <a:r>
              <a:rPr kumimoji="0" lang="zh-TW" altLang="en-US">
                <a:solidFill>
                  <a:srgbClr val="000066"/>
                </a:solidFill>
                <a:latin typeface="Helvetica" pitchFamily="34" charset="0"/>
              </a:rPr>
              <a:t> 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level 0: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a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,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b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,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c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,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d</a:t>
            </a:r>
          </a:p>
          <a:p>
            <a:pPr eaLnBrk="0" hangingPunct="0">
              <a:lnSpc>
                <a:spcPct val="120000"/>
              </a:lnSpc>
              <a:buFontTx/>
              <a:buChar char="•"/>
            </a:pP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 level 1: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e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,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f</a:t>
            </a:r>
          </a:p>
          <a:p>
            <a:pPr eaLnBrk="0" hangingPunct="0">
              <a:lnSpc>
                <a:spcPct val="120000"/>
              </a:lnSpc>
              <a:buFontTx/>
              <a:buChar char="•"/>
            </a:pP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 level 2: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g</a:t>
            </a:r>
            <a:r>
              <a:rPr kumimoji="0" lang="en-US" altLang="zh-TW">
                <a:solidFill>
                  <a:srgbClr val="000066"/>
                </a:solidFill>
                <a:latin typeface="Helvetica" pitchFamily="34" charset="0"/>
              </a:rPr>
              <a:t>, </a:t>
            </a:r>
            <a:r>
              <a:rPr kumimoji="0" lang="en-US" altLang="zh-TW" i="1">
                <a:solidFill>
                  <a:srgbClr val="000066"/>
                </a:solidFill>
                <a:latin typeface="Helvetica" pitchFamily="34" charset="0"/>
              </a:rPr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A77CD7-3E2C-4411-B294-889B4B45B812}" type="slidenum">
              <a:rPr lang="en-US" altLang="zh-TW" smtClean="0"/>
              <a:pPr/>
              <a:t>19</a:t>
            </a:fld>
            <a:endParaRPr lang="en-US" altLang="zh-TW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Flow of Levelization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2150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755775"/>
            <a:ext cx="8993188" cy="46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89636F-A7D0-456F-9FC7-45D95301AB88}" type="slidenum">
              <a:rPr lang="en-US" altLang="zh-TW" smtClean="0"/>
              <a:pPr/>
              <a:t>2</a:t>
            </a:fld>
            <a:endParaRPr lang="en-US" altLang="zh-TW" smtClean="0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Logic Simulation</a:t>
            </a:r>
            <a:endParaRPr lang="en-US" altLang="zh-TW" dirty="0" smtClean="0"/>
          </a:p>
        </p:txBody>
      </p:sp>
      <p:sp>
        <p:nvSpPr>
          <p:cNvPr id="2078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600" dirty="0" smtClean="0"/>
              <a:t>Purposes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Verification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Debugging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Studying design alternative (cost/speed)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Computing expected behavior for tests 	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dirty="0" smtClean="0"/>
              <a:t>Simulation-based design verification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To check correct operations: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2100" dirty="0" smtClean="0"/>
              <a:t>e.g.  delays of critical paths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2100" dirty="0" smtClean="0"/>
              <a:t>        free of critical races &amp; oscillation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Problem is that tests are hand crafted; Very hard to prove that a test is complete.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200" dirty="0" smtClean="0"/>
              <a:t>Formal and assertion-based verification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FEA899-846C-4ED9-848C-C8844030ACE2}" type="slidenum">
              <a:rPr lang="en-US" altLang="zh-TW" smtClean="0"/>
              <a:pPr/>
              <a:t>20</a:t>
            </a:fld>
            <a:endParaRPr lang="en-US" altLang="zh-TW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Levelization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2253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1787525"/>
            <a:ext cx="9001125" cy="48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03F0A2-2207-42B4-8D8D-B4015C39BED2}" type="slidenum">
              <a:rPr lang="en-US" altLang="zh-TW" smtClean="0"/>
              <a:pPr/>
              <a:t>21</a:t>
            </a:fld>
            <a:endParaRPr lang="en-US" altLang="zh-TW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Code generation &amp; execution</a:t>
            </a:r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Very effective for 2-state (0,1) simulation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smtClean="0"/>
              <a:t>Can be compiled directly into machine codes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Mainly for functional verification, where timing is irrelevant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Compiled Simulation </a:t>
            </a:r>
            <a:r>
              <a:rPr lang="en-US" altLang="zh-TW" smtClean="0">
                <a:latin typeface="Helvetica" pitchFamily="34" charset="0"/>
              </a:rPr>
              <a:t>–</a:t>
            </a:r>
            <a:r>
              <a:rPr lang="en-US" altLang="zh-TW" smtClean="0"/>
              <a:t> cont</a:t>
            </a:r>
            <a:r>
              <a:rPr lang="en-US" altLang="zh-TW" smtClean="0">
                <a:latin typeface="Helvetica" pitchFamily="34" charset="0"/>
              </a:rPr>
              <a:t>’</a:t>
            </a:r>
            <a:r>
              <a:rPr lang="en-US" altLang="zh-TW" smtClean="0"/>
              <a:t>d</a:t>
            </a:r>
          </a:p>
        </p:txBody>
      </p:sp>
      <p:grpSp>
        <p:nvGrpSpPr>
          <p:cNvPr id="23557" name="Group 4"/>
          <p:cNvGrpSpPr>
            <a:grpSpLocks/>
          </p:cNvGrpSpPr>
          <p:nvPr/>
        </p:nvGrpSpPr>
        <p:grpSpPr bwMode="auto">
          <a:xfrm>
            <a:off x="1258888" y="2636838"/>
            <a:ext cx="2806700" cy="1584325"/>
            <a:chOff x="3107" y="2296"/>
            <a:chExt cx="1768" cy="998"/>
          </a:xfrm>
        </p:grpSpPr>
        <p:grpSp>
          <p:nvGrpSpPr>
            <p:cNvPr id="23559" name="Group 5"/>
            <p:cNvGrpSpPr>
              <a:grpSpLocks/>
            </p:cNvGrpSpPr>
            <p:nvPr/>
          </p:nvGrpSpPr>
          <p:grpSpPr bwMode="auto">
            <a:xfrm>
              <a:off x="4150" y="2568"/>
              <a:ext cx="453" cy="272"/>
              <a:chOff x="3243" y="2523"/>
              <a:chExt cx="453" cy="272"/>
            </a:xfrm>
          </p:grpSpPr>
          <p:sp>
            <p:nvSpPr>
              <p:cNvPr id="23616" name="Line 6"/>
              <p:cNvSpPr>
                <a:spLocks noChangeShapeType="1"/>
              </p:cNvSpPr>
              <p:nvPr/>
            </p:nvSpPr>
            <p:spPr bwMode="auto">
              <a:xfrm flipH="1">
                <a:off x="3243" y="256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3617" name="Line 7"/>
              <p:cNvSpPr>
                <a:spLocks noChangeShapeType="1"/>
              </p:cNvSpPr>
              <p:nvPr/>
            </p:nvSpPr>
            <p:spPr bwMode="auto">
              <a:xfrm flipH="1">
                <a:off x="3243" y="275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3618" name="Line 8"/>
              <p:cNvSpPr>
                <a:spLocks noChangeShapeType="1"/>
              </p:cNvSpPr>
              <p:nvPr/>
            </p:nvSpPr>
            <p:spPr bwMode="auto">
              <a:xfrm flipH="1">
                <a:off x="3515" y="265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3619" name="AutoShape 9"/>
              <p:cNvSpPr>
                <a:spLocks noChangeArrowheads="1"/>
              </p:cNvSpPr>
              <p:nvPr/>
            </p:nvSpPr>
            <p:spPr bwMode="auto">
              <a:xfrm flipH="1">
                <a:off x="3333" y="252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23620" name="Group 10"/>
              <p:cNvGrpSpPr>
                <a:grpSpLocks/>
              </p:cNvGrpSpPr>
              <p:nvPr/>
            </p:nvGrpSpPr>
            <p:grpSpPr bwMode="auto">
              <a:xfrm>
                <a:off x="3243" y="2523"/>
                <a:ext cx="453" cy="272"/>
                <a:chOff x="3243" y="2523"/>
                <a:chExt cx="453" cy="272"/>
              </a:xfrm>
            </p:grpSpPr>
            <p:sp>
              <p:nvSpPr>
                <p:cNvPr id="23621" name="AutoShape 1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622" name="AutoShape 1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623" name="AutoShape 1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3560" name="Group 14"/>
            <p:cNvGrpSpPr>
              <a:grpSpLocks/>
            </p:cNvGrpSpPr>
            <p:nvPr/>
          </p:nvGrpSpPr>
          <p:grpSpPr bwMode="auto">
            <a:xfrm>
              <a:off x="3424" y="2342"/>
              <a:ext cx="453" cy="272"/>
              <a:chOff x="2336" y="2795"/>
              <a:chExt cx="453" cy="272"/>
            </a:xfrm>
          </p:grpSpPr>
          <p:grpSp>
            <p:nvGrpSpPr>
              <p:cNvPr id="23607" name="Group 15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23612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3613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3614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3615" name="AutoShape 19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3608" name="Group 20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23609" name="AutoShape 2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610" name="AutoShape 2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611" name="AutoShape 2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3561" name="Group 24"/>
            <p:cNvGrpSpPr>
              <a:grpSpLocks/>
            </p:cNvGrpSpPr>
            <p:nvPr/>
          </p:nvGrpSpPr>
          <p:grpSpPr bwMode="auto">
            <a:xfrm>
              <a:off x="4150" y="2977"/>
              <a:ext cx="453" cy="272"/>
              <a:chOff x="2336" y="3158"/>
              <a:chExt cx="453" cy="272"/>
            </a:xfrm>
          </p:grpSpPr>
          <p:grpSp>
            <p:nvGrpSpPr>
              <p:cNvPr id="23596" name="Group 25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23601" name="Group 26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23603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3604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3605" name="Line 2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3606" name="AutoShape 30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3602" name="Oval 31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3597" name="Group 32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23598" name="AutoShape 33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599" name="AutoShape 34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600" name="AutoShape 35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3562" name="Group 36"/>
            <p:cNvGrpSpPr>
              <a:grpSpLocks/>
            </p:cNvGrpSpPr>
            <p:nvPr/>
          </p:nvGrpSpPr>
          <p:grpSpPr bwMode="auto">
            <a:xfrm>
              <a:off x="3424" y="2750"/>
              <a:ext cx="453" cy="272"/>
              <a:chOff x="3243" y="2160"/>
              <a:chExt cx="453" cy="272"/>
            </a:xfrm>
          </p:grpSpPr>
          <p:grpSp>
            <p:nvGrpSpPr>
              <p:cNvPr id="23581" name="Group 37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243" y="2160"/>
                <a:chExt cx="453" cy="272"/>
              </a:xfrm>
            </p:grpSpPr>
            <p:grpSp>
              <p:nvGrpSpPr>
                <p:cNvPr id="23586" name="Group 38"/>
                <p:cNvGrpSpPr>
                  <a:grpSpLocks/>
                </p:cNvGrpSpPr>
                <p:nvPr/>
              </p:nvGrpSpPr>
              <p:grpSpPr bwMode="auto">
                <a:xfrm>
                  <a:off x="3243" y="2160"/>
                  <a:ext cx="453" cy="272"/>
                  <a:chOff x="2336" y="2205"/>
                  <a:chExt cx="453" cy="272"/>
                </a:xfrm>
              </p:grpSpPr>
              <p:grpSp>
                <p:nvGrpSpPr>
                  <p:cNvPr id="23590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336" y="2205"/>
                    <a:ext cx="453" cy="272"/>
                    <a:chOff x="2336" y="2523"/>
                    <a:chExt cx="453" cy="272"/>
                  </a:xfrm>
                </p:grpSpPr>
                <p:sp>
                  <p:nvSpPr>
                    <p:cNvPr id="23592" name="Line 4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568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3593" name="Line 4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750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3594" name="Line 4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608" y="2659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3595" name="AutoShape 43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2426" y="2523"/>
                      <a:ext cx="273" cy="272"/>
                    </a:xfrm>
                    <a:prstGeom prst="moon">
                      <a:avLst>
                        <a:gd name="adj" fmla="val 8396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/>
                    </a:p>
                  </p:txBody>
                </p:sp>
              </p:grpSp>
              <p:sp>
                <p:nvSpPr>
                  <p:cNvPr id="23591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2699" y="2320"/>
                    <a:ext cx="45" cy="45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3587" name="AutoShape 45"/>
                <p:cNvSpPr>
                  <a:spLocks noChangeArrowheads="1"/>
                </p:cNvSpPr>
                <p:nvPr/>
              </p:nvSpPr>
              <p:spPr bwMode="auto">
                <a:xfrm>
                  <a:off x="3243" y="2341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588" name="AutoShape 46"/>
                <p:cNvSpPr>
                  <a:spLocks noChangeArrowheads="1"/>
                </p:cNvSpPr>
                <p:nvPr/>
              </p:nvSpPr>
              <p:spPr bwMode="auto">
                <a:xfrm>
                  <a:off x="3560" y="225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589" name="AutoShape 47"/>
                <p:cNvSpPr>
                  <a:spLocks noChangeArrowheads="1"/>
                </p:cNvSpPr>
                <p:nvPr/>
              </p:nvSpPr>
              <p:spPr bwMode="auto">
                <a:xfrm>
                  <a:off x="3243" y="216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3582" name="Group 48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606" y="1797"/>
                <a:chExt cx="453" cy="272"/>
              </a:xfrm>
            </p:grpSpPr>
            <p:sp>
              <p:nvSpPr>
                <p:cNvPr id="23583" name="AutoShape 49"/>
                <p:cNvSpPr>
                  <a:spLocks noChangeArrowheads="1"/>
                </p:cNvSpPr>
                <p:nvPr/>
              </p:nvSpPr>
              <p:spPr bwMode="auto">
                <a:xfrm>
                  <a:off x="3606" y="1978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584" name="AutoShape 50"/>
                <p:cNvSpPr>
                  <a:spLocks noChangeArrowheads="1"/>
                </p:cNvSpPr>
                <p:nvPr/>
              </p:nvSpPr>
              <p:spPr bwMode="auto">
                <a:xfrm>
                  <a:off x="3923" y="188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3585" name="AutoShape 51"/>
                <p:cNvSpPr>
                  <a:spLocks noChangeArrowheads="1"/>
                </p:cNvSpPr>
                <p:nvPr/>
              </p:nvSpPr>
              <p:spPr bwMode="auto">
                <a:xfrm>
                  <a:off x="3606" y="179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23563" name="AutoShape 52"/>
            <p:cNvSpPr>
              <a:spLocks noChangeArrowheads="1"/>
            </p:cNvSpPr>
            <p:nvPr/>
          </p:nvSpPr>
          <p:spPr bwMode="auto">
            <a:xfrm>
              <a:off x="3107" y="2296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a</a:t>
              </a:r>
            </a:p>
          </p:txBody>
        </p:sp>
        <p:cxnSp>
          <p:nvCxnSpPr>
            <p:cNvPr id="23564" name="AutoShape 53"/>
            <p:cNvCxnSpPr>
              <a:cxnSpLocks noChangeShapeType="1"/>
              <a:stCxn id="23563" idx="3"/>
              <a:endCxn id="23611" idx="2"/>
            </p:cNvCxnSpPr>
            <p:nvPr/>
          </p:nvCxnSpPr>
          <p:spPr bwMode="auto">
            <a:xfrm>
              <a:off x="3242" y="2387"/>
              <a:ext cx="182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3565" name="AutoShape 54"/>
            <p:cNvSpPr>
              <a:spLocks noChangeArrowheads="1"/>
            </p:cNvSpPr>
            <p:nvPr/>
          </p:nvSpPr>
          <p:spPr bwMode="auto">
            <a:xfrm>
              <a:off x="3107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b</a:t>
              </a:r>
            </a:p>
          </p:txBody>
        </p:sp>
        <p:cxnSp>
          <p:nvCxnSpPr>
            <p:cNvPr id="23566" name="AutoShape 55"/>
            <p:cNvCxnSpPr>
              <a:cxnSpLocks noChangeShapeType="1"/>
              <a:stCxn id="23565" idx="3"/>
              <a:endCxn id="23585" idx="2"/>
            </p:cNvCxnSpPr>
            <p:nvPr/>
          </p:nvCxnSpPr>
          <p:spPr bwMode="auto">
            <a:xfrm>
              <a:off x="3242" y="2704"/>
              <a:ext cx="182" cy="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3567" name="AutoShape 56"/>
            <p:cNvCxnSpPr>
              <a:cxnSpLocks noChangeShapeType="1"/>
              <a:stCxn id="23565" idx="3"/>
              <a:endCxn id="23610" idx="2"/>
            </p:cNvCxnSpPr>
            <p:nvPr/>
          </p:nvCxnSpPr>
          <p:spPr bwMode="auto">
            <a:xfrm flipV="1">
              <a:off x="3242" y="2569"/>
              <a:ext cx="182" cy="13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3568" name="AutoShape 57"/>
            <p:cNvSpPr>
              <a:spLocks noChangeArrowheads="1"/>
            </p:cNvSpPr>
            <p:nvPr/>
          </p:nvSpPr>
          <p:spPr bwMode="auto">
            <a:xfrm>
              <a:off x="3108" y="288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c</a:t>
              </a:r>
            </a:p>
          </p:txBody>
        </p:sp>
        <p:cxnSp>
          <p:nvCxnSpPr>
            <p:cNvPr id="23569" name="AutoShape 58"/>
            <p:cNvCxnSpPr>
              <a:cxnSpLocks noChangeShapeType="1"/>
              <a:stCxn id="23568" idx="3"/>
              <a:endCxn id="23583" idx="2"/>
            </p:cNvCxnSpPr>
            <p:nvPr/>
          </p:nvCxnSpPr>
          <p:spPr bwMode="auto">
            <a:xfrm>
              <a:off x="3243" y="2976"/>
              <a:ext cx="181" cy="1"/>
            </a:xfrm>
            <a:prstGeom prst="bentConnector3">
              <a:avLst>
                <a:gd name="adj1" fmla="val 4972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3570" name="AutoShape 59"/>
            <p:cNvCxnSpPr>
              <a:cxnSpLocks noChangeShapeType="1"/>
              <a:stCxn id="23609" idx="6"/>
              <a:endCxn id="23623" idx="2"/>
            </p:cNvCxnSpPr>
            <p:nvPr/>
          </p:nvCxnSpPr>
          <p:spPr bwMode="auto">
            <a:xfrm>
              <a:off x="3877" y="2478"/>
              <a:ext cx="273" cy="136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3571" name="AutoShape 60"/>
            <p:cNvCxnSpPr>
              <a:cxnSpLocks noChangeShapeType="1"/>
              <a:stCxn id="23584" idx="6"/>
              <a:endCxn id="23622" idx="2"/>
            </p:cNvCxnSpPr>
            <p:nvPr/>
          </p:nvCxnSpPr>
          <p:spPr bwMode="auto">
            <a:xfrm flipV="1">
              <a:off x="3877" y="2795"/>
              <a:ext cx="273" cy="91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3572" name="AutoShape 61"/>
            <p:cNvSpPr>
              <a:spLocks noChangeArrowheads="1"/>
            </p:cNvSpPr>
            <p:nvPr/>
          </p:nvSpPr>
          <p:spPr bwMode="auto">
            <a:xfrm>
              <a:off x="3108" y="311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d</a:t>
              </a:r>
            </a:p>
          </p:txBody>
        </p:sp>
        <p:cxnSp>
          <p:nvCxnSpPr>
            <p:cNvPr id="23573" name="AutoShape 62"/>
            <p:cNvCxnSpPr>
              <a:cxnSpLocks noChangeShapeType="1"/>
              <a:stCxn id="23572" idx="3"/>
              <a:endCxn id="23599" idx="2"/>
            </p:cNvCxnSpPr>
            <p:nvPr/>
          </p:nvCxnSpPr>
          <p:spPr bwMode="auto">
            <a:xfrm>
              <a:off x="3243" y="3203"/>
              <a:ext cx="907" cy="1"/>
            </a:xfrm>
            <a:prstGeom prst="bentConnector3">
              <a:avLst>
                <a:gd name="adj1" fmla="val 4994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3574" name="AutoShape 63"/>
            <p:cNvCxnSpPr>
              <a:cxnSpLocks noChangeShapeType="1"/>
              <a:stCxn id="23584" idx="6"/>
              <a:endCxn id="23600" idx="2"/>
            </p:cNvCxnSpPr>
            <p:nvPr/>
          </p:nvCxnSpPr>
          <p:spPr bwMode="auto">
            <a:xfrm>
              <a:off x="3877" y="2886"/>
              <a:ext cx="273" cy="137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3575" name="AutoShape 64"/>
            <p:cNvSpPr>
              <a:spLocks noChangeArrowheads="1"/>
            </p:cNvSpPr>
            <p:nvPr/>
          </p:nvSpPr>
          <p:spPr bwMode="auto">
            <a:xfrm>
              <a:off x="4014" y="243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e</a:t>
              </a:r>
            </a:p>
          </p:txBody>
        </p:sp>
        <p:sp>
          <p:nvSpPr>
            <p:cNvPr id="23576" name="AutoShape 65"/>
            <p:cNvSpPr>
              <a:spLocks noChangeArrowheads="1"/>
            </p:cNvSpPr>
            <p:nvPr/>
          </p:nvSpPr>
          <p:spPr bwMode="auto">
            <a:xfrm>
              <a:off x="4014" y="279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f</a:t>
              </a:r>
            </a:p>
          </p:txBody>
        </p:sp>
        <p:sp>
          <p:nvSpPr>
            <p:cNvPr id="23577" name="AutoShape 66"/>
            <p:cNvSpPr>
              <a:spLocks noChangeArrowheads="1"/>
            </p:cNvSpPr>
            <p:nvPr/>
          </p:nvSpPr>
          <p:spPr bwMode="auto">
            <a:xfrm>
              <a:off x="4740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g</a:t>
              </a:r>
            </a:p>
          </p:txBody>
        </p:sp>
        <p:sp>
          <p:nvSpPr>
            <p:cNvPr id="23578" name="AutoShape 67"/>
            <p:cNvSpPr>
              <a:spLocks noChangeArrowheads="1"/>
            </p:cNvSpPr>
            <p:nvPr/>
          </p:nvSpPr>
          <p:spPr bwMode="auto">
            <a:xfrm>
              <a:off x="4740" y="3021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h</a:t>
              </a:r>
            </a:p>
          </p:txBody>
        </p:sp>
        <p:cxnSp>
          <p:nvCxnSpPr>
            <p:cNvPr id="23579" name="AutoShape 68"/>
            <p:cNvCxnSpPr>
              <a:cxnSpLocks noChangeShapeType="1"/>
              <a:stCxn id="23621" idx="6"/>
              <a:endCxn id="23577" idx="1"/>
            </p:cNvCxnSpPr>
            <p:nvPr/>
          </p:nvCxnSpPr>
          <p:spPr bwMode="auto">
            <a:xfrm>
              <a:off x="4603" y="2704"/>
              <a:ext cx="13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80" name="AutoShape 69"/>
            <p:cNvCxnSpPr>
              <a:cxnSpLocks noChangeShapeType="1"/>
              <a:stCxn id="23598" idx="6"/>
              <a:endCxn id="23578" idx="1"/>
            </p:cNvCxnSpPr>
            <p:nvPr/>
          </p:nvCxnSpPr>
          <p:spPr bwMode="auto">
            <a:xfrm flipV="1">
              <a:off x="4603" y="3112"/>
              <a:ext cx="137" cy="1"/>
            </a:xfrm>
            <a:prstGeom prst="bentConnector3">
              <a:avLst>
                <a:gd name="adj1" fmla="val 4963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  <p:sp>
        <p:nvSpPr>
          <p:cNvPr id="23558" name="Text Box 70"/>
          <p:cNvSpPr txBox="1">
            <a:spLocks noChangeArrowheads="1"/>
          </p:cNvSpPr>
          <p:nvPr/>
        </p:nvSpPr>
        <p:spPr bwMode="auto">
          <a:xfrm>
            <a:off x="4859338" y="2420938"/>
            <a:ext cx="3240087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while (1) {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read_in(a,b,c,d);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e = AND(a,b);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f = NOR(b,c);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g = OR(e,f);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h = NAND(d,f);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print_out(g,h);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BAC2BF-095E-4538-9CD5-1BB4D6E275E8}" type="slidenum">
              <a:rPr lang="en-US" altLang="zh-TW" smtClean="0"/>
              <a:pPr/>
              <a:t>22</a:t>
            </a:fld>
            <a:endParaRPr lang="en-US" altLang="zh-TW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Code generation in C</a:t>
            </a:r>
          </a:p>
          <a:p>
            <a:pPr eaLnBrk="1" hangingPunct="1">
              <a:lnSpc>
                <a:spcPct val="110000"/>
              </a:lnSpc>
            </a:pPr>
            <a:endParaRPr lang="en-US" altLang="zh-TW" sz="2600" dirty="0" smtClean="0"/>
          </a:p>
          <a:p>
            <a:pPr eaLnBrk="1" hangingPunct="1">
              <a:lnSpc>
                <a:spcPct val="110000"/>
              </a:lnSpc>
            </a:pPr>
            <a:endParaRPr lang="en-US" altLang="zh-TW" sz="2600" dirty="0" smtClean="0"/>
          </a:p>
          <a:p>
            <a:pPr eaLnBrk="1" hangingPunct="1">
              <a:lnSpc>
                <a:spcPct val="110000"/>
              </a:lnSpc>
            </a:pPr>
            <a:endParaRPr lang="en-US" altLang="zh-TW" sz="2600" dirty="0" smtClean="0"/>
          </a:p>
          <a:p>
            <a:pPr eaLnBrk="1" hangingPunct="1">
              <a:lnSpc>
                <a:spcPct val="110000"/>
              </a:lnSpc>
            </a:pPr>
            <a:endParaRPr lang="en-US" altLang="zh-TW" sz="2600" dirty="0" smtClean="0"/>
          </a:p>
          <a:p>
            <a:pPr eaLnBrk="1" hangingPunct="1">
              <a:lnSpc>
                <a:spcPct val="110000"/>
              </a:lnSpc>
            </a:pPr>
            <a:endParaRPr lang="en-US" altLang="zh-TW" sz="2600" dirty="0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Compiled Simulation </a:t>
            </a:r>
            <a:r>
              <a:rPr lang="en-US" altLang="zh-TW" smtClean="0">
                <a:latin typeface="Helvetica" pitchFamily="34" charset="0"/>
              </a:rPr>
              <a:t>–</a:t>
            </a:r>
            <a:r>
              <a:rPr lang="en-US" altLang="zh-TW" smtClean="0"/>
              <a:t> Example in C</a:t>
            </a:r>
          </a:p>
        </p:txBody>
      </p:sp>
      <p:grpSp>
        <p:nvGrpSpPr>
          <p:cNvPr id="24581" name="Group 4"/>
          <p:cNvGrpSpPr>
            <a:grpSpLocks/>
          </p:cNvGrpSpPr>
          <p:nvPr/>
        </p:nvGrpSpPr>
        <p:grpSpPr bwMode="auto">
          <a:xfrm>
            <a:off x="1116013" y="2708275"/>
            <a:ext cx="2806700" cy="1584325"/>
            <a:chOff x="3107" y="2296"/>
            <a:chExt cx="1768" cy="998"/>
          </a:xfrm>
        </p:grpSpPr>
        <p:grpSp>
          <p:nvGrpSpPr>
            <p:cNvPr id="24583" name="Group 5"/>
            <p:cNvGrpSpPr>
              <a:grpSpLocks/>
            </p:cNvGrpSpPr>
            <p:nvPr/>
          </p:nvGrpSpPr>
          <p:grpSpPr bwMode="auto">
            <a:xfrm>
              <a:off x="4150" y="2568"/>
              <a:ext cx="453" cy="272"/>
              <a:chOff x="3243" y="2523"/>
              <a:chExt cx="453" cy="272"/>
            </a:xfrm>
          </p:grpSpPr>
          <p:sp>
            <p:nvSpPr>
              <p:cNvPr id="24640" name="Line 6"/>
              <p:cNvSpPr>
                <a:spLocks noChangeShapeType="1"/>
              </p:cNvSpPr>
              <p:nvPr/>
            </p:nvSpPr>
            <p:spPr bwMode="auto">
              <a:xfrm flipH="1">
                <a:off x="3243" y="256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641" name="Line 7"/>
              <p:cNvSpPr>
                <a:spLocks noChangeShapeType="1"/>
              </p:cNvSpPr>
              <p:nvPr/>
            </p:nvSpPr>
            <p:spPr bwMode="auto">
              <a:xfrm flipH="1">
                <a:off x="3243" y="275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642" name="Line 8"/>
              <p:cNvSpPr>
                <a:spLocks noChangeShapeType="1"/>
              </p:cNvSpPr>
              <p:nvPr/>
            </p:nvSpPr>
            <p:spPr bwMode="auto">
              <a:xfrm flipH="1">
                <a:off x="3515" y="265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643" name="AutoShape 9"/>
              <p:cNvSpPr>
                <a:spLocks noChangeArrowheads="1"/>
              </p:cNvSpPr>
              <p:nvPr/>
            </p:nvSpPr>
            <p:spPr bwMode="auto">
              <a:xfrm flipH="1">
                <a:off x="3333" y="252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24644" name="Group 10"/>
              <p:cNvGrpSpPr>
                <a:grpSpLocks/>
              </p:cNvGrpSpPr>
              <p:nvPr/>
            </p:nvGrpSpPr>
            <p:grpSpPr bwMode="auto">
              <a:xfrm>
                <a:off x="3243" y="2523"/>
                <a:ext cx="453" cy="272"/>
                <a:chOff x="3243" y="2523"/>
                <a:chExt cx="453" cy="272"/>
              </a:xfrm>
            </p:grpSpPr>
            <p:sp>
              <p:nvSpPr>
                <p:cNvPr id="24645" name="AutoShape 1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46" name="AutoShape 1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47" name="AutoShape 1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4584" name="Group 14"/>
            <p:cNvGrpSpPr>
              <a:grpSpLocks/>
            </p:cNvGrpSpPr>
            <p:nvPr/>
          </p:nvGrpSpPr>
          <p:grpSpPr bwMode="auto">
            <a:xfrm>
              <a:off x="3424" y="2342"/>
              <a:ext cx="453" cy="272"/>
              <a:chOff x="2336" y="2795"/>
              <a:chExt cx="453" cy="272"/>
            </a:xfrm>
          </p:grpSpPr>
          <p:grpSp>
            <p:nvGrpSpPr>
              <p:cNvPr id="24631" name="Group 15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24636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4637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4638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4639" name="AutoShape 19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4632" name="Group 20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24633" name="AutoShape 21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34" name="AutoShape 22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35" name="AutoShape 23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4585" name="Group 24"/>
            <p:cNvGrpSpPr>
              <a:grpSpLocks/>
            </p:cNvGrpSpPr>
            <p:nvPr/>
          </p:nvGrpSpPr>
          <p:grpSpPr bwMode="auto">
            <a:xfrm>
              <a:off x="4150" y="2977"/>
              <a:ext cx="453" cy="272"/>
              <a:chOff x="2336" y="3158"/>
              <a:chExt cx="453" cy="272"/>
            </a:xfrm>
          </p:grpSpPr>
          <p:grpSp>
            <p:nvGrpSpPr>
              <p:cNvPr id="24620" name="Group 25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24625" name="Group 26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24627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4628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4629" name="Line 2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24630" name="AutoShape 30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4626" name="Oval 31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4621" name="Group 32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24622" name="AutoShape 33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23" name="AutoShape 34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24" name="AutoShape 35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24586" name="Group 36"/>
            <p:cNvGrpSpPr>
              <a:grpSpLocks/>
            </p:cNvGrpSpPr>
            <p:nvPr/>
          </p:nvGrpSpPr>
          <p:grpSpPr bwMode="auto">
            <a:xfrm>
              <a:off x="3424" y="2750"/>
              <a:ext cx="453" cy="272"/>
              <a:chOff x="3243" y="2160"/>
              <a:chExt cx="453" cy="272"/>
            </a:xfrm>
          </p:grpSpPr>
          <p:grpSp>
            <p:nvGrpSpPr>
              <p:cNvPr id="24605" name="Group 37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243" y="2160"/>
                <a:chExt cx="453" cy="272"/>
              </a:xfrm>
            </p:grpSpPr>
            <p:grpSp>
              <p:nvGrpSpPr>
                <p:cNvPr id="24610" name="Group 38"/>
                <p:cNvGrpSpPr>
                  <a:grpSpLocks/>
                </p:cNvGrpSpPr>
                <p:nvPr/>
              </p:nvGrpSpPr>
              <p:grpSpPr bwMode="auto">
                <a:xfrm>
                  <a:off x="3243" y="2160"/>
                  <a:ext cx="453" cy="272"/>
                  <a:chOff x="2336" y="2205"/>
                  <a:chExt cx="453" cy="272"/>
                </a:xfrm>
              </p:grpSpPr>
              <p:grpSp>
                <p:nvGrpSpPr>
                  <p:cNvPr id="2461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336" y="2205"/>
                    <a:ext cx="453" cy="272"/>
                    <a:chOff x="2336" y="2523"/>
                    <a:chExt cx="453" cy="272"/>
                  </a:xfrm>
                </p:grpSpPr>
                <p:sp>
                  <p:nvSpPr>
                    <p:cNvPr id="24616" name="Line 4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568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4617" name="Line 4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336" y="2750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4618" name="Line 4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608" y="2659"/>
                      <a:ext cx="181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zh-TW" altLang="en-US"/>
                    </a:p>
                  </p:txBody>
                </p:sp>
                <p:sp>
                  <p:nvSpPr>
                    <p:cNvPr id="24619" name="AutoShape 43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2426" y="2523"/>
                      <a:ext cx="273" cy="272"/>
                    </a:xfrm>
                    <a:prstGeom prst="moon">
                      <a:avLst>
                        <a:gd name="adj" fmla="val 83963"/>
                      </a:avLst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TW" altLang="en-US"/>
                    </a:p>
                  </p:txBody>
                </p:sp>
              </p:grpSp>
              <p:sp>
                <p:nvSpPr>
                  <p:cNvPr id="24615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2699" y="2320"/>
                    <a:ext cx="45" cy="45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</p:grpSp>
            <p:sp>
              <p:nvSpPr>
                <p:cNvPr id="24611" name="AutoShape 45"/>
                <p:cNvSpPr>
                  <a:spLocks noChangeArrowheads="1"/>
                </p:cNvSpPr>
                <p:nvPr/>
              </p:nvSpPr>
              <p:spPr bwMode="auto">
                <a:xfrm>
                  <a:off x="3243" y="2341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12" name="AutoShape 46"/>
                <p:cNvSpPr>
                  <a:spLocks noChangeArrowheads="1"/>
                </p:cNvSpPr>
                <p:nvPr/>
              </p:nvSpPr>
              <p:spPr bwMode="auto">
                <a:xfrm>
                  <a:off x="3560" y="225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13" name="AutoShape 47"/>
                <p:cNvSpPr>
                  <a:spLocks noChangeArrowheads="1"/>
                </p:cNvSpPr>
                <p:nvPr/>
              </p:nvSpPr>
              <p:spPr bwMode="auto">
                <a:xfrm>
                  <a:off x="3243" y="2160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24606" name="Group 48"/>
              <p:cNvGrpSpPr>
                <a:grpSpLocks/>
              </p:cNvGrpSpPr>
              <p:nvPr/>
            </p:nvGrpSpPr>
            <p:grpSpPr bwMode="auto">
              <a:xfrm>
                <a:off x="3243" y="2160"/>
                <a:ext cx="453" cy="272"/>
                <a:chOff x="3606" y="1797"/>
                <a:chExt cx="453" cy="272"/>
              </a:xfrm>
            </p:grpSpPr>
            <p:sp>
              <p:nvSpPr>
                <p:cNvPr id="24607" name="AutoShape 49"/>
                <p:cNvSpPr>
                  <a:spLocks noChangeArrowheads="1"/>
                </p:cNvSpPr>
                <p:nvPr/>
              </p:nvSpPr>
              <p:spPr bwMode="auto">
                <a:xfrm>
                  <a:off x="3606" y="1978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08" name="AutoShape 50"/>
                <p:cNvSpPr>
                  <a:spLocks noChangeArrowheads="1"/>
                </p:cNvSpPr>
                <p:nvPr/>
              </p:nvSpPr>
              <p:spPr bwMode="auto">
                <a:xfrm>
                  <a:off x="3923" y="188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24609" name="AutoShape 51"/>
                <p:cNvSpPr>
                  <a:spLocks noChangeArrowheads="1"/>
                </p:cNvSpPr>
                <p:nvPr/>
              </p:nvSpPr>
              <p:spPr bwMode="auto">
                <a:xfrm>
                  <a:off x="3606" y="179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24587" name="AutoShape 52"/>
            <p:cNvSpPr>
              <a:spLocks noChangeArrowheads="1"/>
            </p:cNvSpPr>
            <p:nvPr/>
          </p:nvSpPr>
          <p:spPr bwMode="auto">
            <a:xfrm>
              <a:off x="3107" y="2296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a</a:t>
              </a:r>
            </a:p>
          </p:txBody>
        </p:sp>
        <p:cxnSp>
          <p:nvCxnSpPr>
            <p:cNvPr id="24588" name="AutoShape 53"/>
            <p:cNvCxnSpPr>
              <a:cxnSpLocks noChangeShapeType="1"/>
              <a:stCxn id="24587" idx="3"/>
              <a:endCxn id="24635" idx="2"/>
            </p:cNvCxnSpPr>
            <p:nvPr/>
          </p:nvCxnSpPr>
          <p:spPr bwMode="auto">
            <a:xfrm>
              <a:off x="3242" y="2387"/>
              <a:ext cx="182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4589" name="AutoShape 54"/>
            <p:cNvSpPr>
              <a:spLocks noChangeArrowheads="1"/>
            </p:cNvSpPr>
            <p:nvPr/>
          </p:nvSpPr>
          <p:spPr bwMode="auto">
            <a:xfrm>
              <a:off x="3107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b</a:t>
              </a:r>
            </a:p>
          </p:txBody>
        </p:sp>
        <p:cxnSp>
          <p:nvCxnSpPr>
            <p:cNvPr id="24590" name="AutoShape 55"/>
            <p:cNvCxnSpPr>
              <a:cxnSpLocks noChangeShapeType="1"/>
              <a:stCxn id="24589" idx="3"/>
              <a:endCxn id="24609" idx="2"/>
            </p:cNvCxnSpPr>
            <p:nvPr/>
          </p:nvCxnSpPr>
          <p:spPr bwMode="auto">
            <a:xfrm>
              <a:off x="3242" y="2704"/>
              <a:ext cx="182" cy="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91" name="AutoShape 56"/>
            <p:cNvCxnSpPr>
              <a:cxnSpLocks noChangeShapeType="1"/>
              <a:stCxn id="24589" idx="3"/>
              <a:endCxn id="24634" idx="2"/>
            </p:cNvCxnSpPr>
            <p:nvPr/>
          </p:nvCxnSpPr>
          <p:spPr bwMode="auto">
            <a:xfrm flipV="1">
              <a:off x="3242" y="2569"/>
              <a:ext cx="182" cy="13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4592" name="AutoShape 57"/>
            <p:cNvSpPr>
              <a:spLocks noChangeArrowheads="1"/>
            </p:cNvSpPr>
            <p:nvPr/>
          </p:nvSpPr>
          <p:spPr bwMode="auto">
            <a:xfrm>
              <a:off x="3108" y="288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c</a:t>
              </a:r>
            </a:p>
          </p:txBody>
        </p:sp>
        <p:cxnSp>
          <p:nvCxnSpPr>
            <p:cNvPr id="24593" name="AutoShape 58"/>
            <p:cNvCxnSpPr>
              <a:cxnSpLocks noChangeShapeType="1"/>
              <a:stCxn id="24592" idx="3"/>
              <a:endCxn id="24607" idx="2"/>
            </p:cNvCxnSpPr>
            <p:nvPr/>
          </p:nvCxnSpPr>
          <p:spPr bwMode="auto">
            <a:xfrm>
              <a:off x="3243" y="2976"/>
              <a:ext cx="181" cy="1"/>
            </a:xfrm>
            <a:prstGeom prst="bentConnector3">
              <a:avLst>
                <a:gd name="adj1" fmla="val 4972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94" name="AutoShape 59"/>
            <p:cNvCxnSpPr>
              <a:cxnSpLocks noChangeShapeType="1"/>
              <a:stCxn id="24633" idx="6"/>
              <a:endCxn id="24647" idx="2"/>
            </p:cNvCxnSpPr>
            <p:nvPr/>
          </p:nvCxnSpPr>
          <p:spPr bwMode="auto">
            <a:xfrm>
              <a:off x="3877" y="2478"/>
              <a:ext cx="273" cy="136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95" name="AutoShape 60"/>
            <p:cNvCxnSpPr>
              <a:cxnSpLocks noChangeShapeType="1"/>
              <a:stCxn id="24608" idx="6"/>
              <a:endCxn id="24646" idx="2"/>
            </p:cNvCxnSpPr>
            <p:nvPr/>
          </p:nvCxnSpPr>
          <p:spPr bwMode="auto">
            <a:xfrm flipV="1">
              <a:off x="3877" y="2795"/>
              <a:ext cx="273" cy="91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4596" name="AutoShape 61"/>
            <p:cNvSpPr>
              <a:spLocks noChangeArrowheads="1"/>
            </p:cNvSpPr>
            <p:nvPr/>
          </p:nvSpPr>
          <p:spPr bwMode="auto">
            <a:xfrm>
              <a:off x="3108" y="311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d</a:t>
              </a:r>
            </a:p>
          </p:txBody>
        </p:sp>
        <p:cxnSp>
          <p:nvCxnSpPr>
            <p:cNvPr id="24597" name="AutoShape 62"/>
            <p:cNvCxnSpPr>
              <a:cxnSpLocks noChangeShapeType="1"/>
              <a:stCxn id="24596" idx="3"/>
              <a:endCxn id="24623" idx="2"/>
            </p:cNvCxnSpPr>
            <p:nvPr/>
          </p:nvCxnSpPr>
          <p:spPr bwMode="auto">
            <a:xfrm>
              <a:off x="3243" y="3203"/>
              <a:ext cx="907" cy="1"/>
            </a:xfrm>
            <a:prstGeom prst="bentConnector3">
              <a:avLst>
                <a:gd name="adj1" fmla="val 4994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598" name="AutoShape 63"/>
            <p:cNvCxnSpPr>
              <a:cxnSpLocks noChangeShapeType="1"/>
              <a:stCxn id="24608" idx="6"/>
              <a:endCxn id="24624" idx="2"/>
            </p:cNvCxnSpPr>
            <p:nvPr/>
          </p:nvCxnSpPr>
          <p:spPr bwMode="auto">
            <a:xfrm>
              <a:off x="3877" y="2886"/>
              <a:ext cx="273" cy="137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24599" name="AutoShape 64"/>
            <p:cNvSpPr>
              <a:spLocks noChangeArrowheads="1"/>
            </p:cNvSpPr>
            <p:nvPr/>
          </p:nvSpPr>
          <p:spPr bwMode="auto">
            <a:xfrm>
              <a:off x="4014" y="243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e</a:t>
              </a:r>
            </a:p>
          </p:txBody>
        </p:sp>
        <p:sp>
          <p:nvSpPr>
            <p:cNvPr id="24600" name="AutoShape 65"/>
            <p:cNvSpPr>
              <a:spLocks noChangeArrowheads="1"/>
            </p:cNvSpPr>
            <p:nvPr/>
          </p:nvSpPr>
          <p:spPr bwMode="auto">
            <a:xfrm>
              <a:off x="4014" y="279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f</a:t>
              </a:r>
            </a:p>
          </p:txBody>
        </p:sp>
        <p:sp>
          <p:nvSpPr>
            <p:cNvPr id="24601" name="AutoShape 66"/>
            <p:cNvSpPr>
              <a:spLocks noChangeArrowheads="1"/>
            </p:cNvSpPr>
            <p:nvPr/>
          </p:nvSpPr>
          <p:spPr bwMode="auto">
            <a:xfrm>
              <a:off x="4740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g</a:t>
              </a:r>
            </a:p>
          </p:txBody>
        </p:sp>
        <p:sp>
          <p:nvSpPr>
            <p:cNvPr id="24602" name="AutoShape 67"/>
            <p:cNvSpPr>
              <a:spLocks noChangeArrowheads="1"/>
            </p:cNvSpPr>
            <p:nvPr/>
          </p:nvSpPr>
          <p:spPr bwMode="auto">
            <a:xfrm>
              <a:off x="4740" y="3021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h</a:t>
              </a:r>
            </a:p>
          </p:txBody>
        </p:sp>
        <p:cxnSp>
          <p:nvCxnSpPr>
            <p:cNvPr id="24603" name="AutoShape 68"/>
            <p:cNvCxnSpPr>
              <a:cxnSpLocks noChangeShapeType="1"/>
              <a:stCxn id="24645" idx="6"/>
              <a:endCxn id="24601" idx="1"/>
            </p:cNvCxnSpPr>
            <p:nvPr/>
          </p:nvCxnSpPr>
          <p:spPr bwMode="auto">
            <a:xfrm>
              <a:off x="4603" y="2704"/>
              <a:ext cx="13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604" name="AutoShape 69"/>
            <p:cNvCxnSpPr>
              <a:cxnSpLocks noChangeShapeType="1"/>
              <a:stCxn id="24622" idx="6"/>
              <a:endCxn id="24602" idx="1"/>
            </p:cNvCxnSpPr>
            <p:nvPr/>
          </p:nvCxnSpPr>
          <p:spPr bwMode="auto">
            <a:xfrm flipV="1">
              <a:off x="4603" y="3112"/>
              <a:ext cx="137" cy="1"/>
            </a:xfrm>
            <a:prstGeom prst="bentConnector3">
              <a:avLst>
                <a:gd name="adj1" fmla="val 4963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  <p:sp>
        <p:nvSpPr>
          <p:cNvPr id="24582" name="Text Box 71"/>
          <p:cNvSpPr txBox="1">
            <a:spLocks noChangeArrowheads="1"/>
          </p:cNvSpPr>
          <p:nvPr/>
        </p:nvSpPr>
        <p:spPr bwMode="auto">
          <a:xfrm>
            <a:off x="4500563" y="2349500"/>
            <a:ext cx="3959225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kumimoji="0" lang="en-US" altLang="zh-TW" dirty="0"/>
              <a:t>#include &lt;</a:t>
            </a:r>
            <a:r>
              <a:rPr kumimoji="0" lang="en-US" altLang="zh-TW" dirty="0" err="1"/>
              <a:t>stdlib.h</a:t>
            </a:r>
            <a:r>
              <a:rPr kumimoji="0" lang="en-US" altLang="zh-TW" dirty="0"/>
              <a:t>&gt;</a:t>
            </a:r>
          </a:p>
          <a:p>
            <a:r>
              <a:rPr kumimoji="0" lang="en-US" altLang="zh-TW" dirty="0" err="1"/>
              <a:t>int</a:t>
            </a:r>
            <a:r>
              <a:rPr kumimoji="0" lang="en-US" altLang="zh-TW" dirty="0"/>
              <a:t> main(){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smtClean="0"/>
              <a:t>unsigned </a:t>
            </a:r>
            <a:r>
              <a:rPr kumimoji="0" lang="en-US" altLang="zh-TW" dirty="0" err="1" smtClean="0"/>
              <a:t>int</a:t>
            </a:r>
            <a:r>
              <a:rPr kumimoji="0" lang="en-US" altLang="zh-TW" dirty="0" smtClean="0"/>
              <a:t> </a:t>
            </a:r>
            <a:r>
              <a:rPr kumimoji="0" lang="en-US" altLang="zh-TW" dirty="0"/>
              <a:t>a=0xF; //1111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smtClean="0"/>
              <a:t>unsigned </a:t>
            </a:r>
            <a:r>
              <a:rPr kumimoji="0" lang="en-US" altLang="zh-TW" dirty="0" err="1" smtClean="0"/>
              <a:t>int</a:t>
            </a:r>
            <a:r>
              <a:rPr kumimoji="0" lang="en-US" altLang="zh-TW" dirty="0" smtClean="0"/>
              <a:t> </a:t>
            </a:r>
            <a:r>
              <a:rPr kumimoji="0" lang="en-US" altLang="zh-TW" dirty="0"/>
              <a:t>b=0xA; //1010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smtClean="0"/>
              <a:t>unsigned </a:t>
            </a:r>
            <a:r>
              <a:rPr kumimoji="0" lang="en-US" altLang="zh-TW" dirty="0" err="1" smtClean="0"/>
              <a:t>int</a:t>
            </a:r>
            <a:r>
              <a:rPr kumimoji="0" lang="en-US" altLang="zh-TW" dirty="0" smtClean="0"/>
              <a:t> c=0x8</a:t>
            </a:r>
            <a:r>
              <a:rPr kumimoji="0" lang="en-US" altLang="zh-TW" dirty="0"/>
              <a:t>; //1000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smtClean="0"/>
              <a:t>unsigned </a:t>
            </a:r>
            <a:r>
              <a:rPr kumimoji="0" lang="en-US" altLang="zh-TW" dirty="0" err="1" smtClean="0"/>
              <a:t>int</a:t>
            </a:r>
            <a:r>
              <a:rPr kumimoji="0" lang="en-US" altLang="zh-TW" dirty="0" smtClean="0"/>
              <a:t> </a:t>
            </a:r>
            <a:r>
              <a:rPr kumimoji="0" lang="en-US" altLang="zh-TW" dirty="0"/>
              <a:t>d=0x7; //0111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smtClean="0"/>
              <a:t>unsigned </a:t>
            </a:r>
            <a:r>
              <a:rPr kumimoji="0" lang="en-US" altLang="zh-TW" dirty="0" err="1" smtClean="0"/>
              <a:t>int</a:t>
            </a:r>
            <a:r>
              <a:rPr kumimoji="0" lang="en-US" altLang="zh-TW" dirty="0" smtClean="0"/>
              <a:t> </a:t>
            </a:r>
            <a:r>
              <a:rPr kumimoji="0" lang="en-US" altLang="zh-TW" dirty="0"/>
              <a:t>e, f, g, h;</a:t>
            </a:r>
          </a:p>
          <a:p>
            <a:r>
              <a:rPr kumimoji="0" lang="en-US" altLang="zh-TW" dirty="0"/>
              <a:t>  e = </a:t>
            </a:r>
            <a:r>
              <a:rPr kumimoji="0" lang="en-US" altLang="zh-TW" dirty="0" err="1"/>
              <a:t>a&amp;b</a:t>
            </a:r>
            <a:r>
              <a:rPr kumimoji="0" lang="en-US" altLang="zh-TW" dirty="0"/>
              <a:t>;</a:t>
            </a:r>
          </a:p>
          <a:p>
            <a:r>
              <a:rPr kumimoji="0" lang="en-US" altLang="zh-TW" dirty="0"/>
              <a:t>  f = ~(</a:t>
            </a:r>
            <a:r>
              <a:rPr kumimoji="0" lang="en-US" altLang="zh-TW" dirty="0" err="1"/>
              <a:t>b|c</a:t>
            </a:r>
            <a:r>
              <a:rPr kumimoji="0" lang="en-US" altLang="zh-TW" dirty="0"/>
              <a:t>);</a:t>
            </a:r>
          </a:p>
          <a:p>
            <a:r>
              <a:rPr kumimoji="0" lang="en-US" altLang="zh-TW" dirty="0"/>
              <a:t>  g = </a:t>
            </a:r>
            <a:r>
              <a:rPr kumimoji="0" lang="en-US" altLang="zh-TW" dirty="0" err="1"/>
              <a:t>e|f</a:t>
            </a:r>
            <a:r>
              <a:rPr kumimoji="0" lang="en-US" altLang="zh-TW" dirty="0"/>
              <a:t>;</a:t>
            </a:r>
          </a:p>
          <a:p>
            <a:r>
              <a:rPr kumimoji="0" lang="en-US" altLang="zh-TW" dirty="0"/>
              <a:t>  h = ~(</a:t>
            </a:r>
            <a:r>
              <a:rPr kumimoji="0" lang="en-US" altLang="zh-TW" dirty="0" err="1"/>
              <a:t>d&amp;f</a:t>
            </a:r>
            <a:r>
              <a:rPr kumimoji="0" lang="en-US" altLang="zh-TW" dirty="0"/>
              <a:t>);</a:t>
            </a:r>
          </a:p>
          <a:p>
            <a:r>
              <a:rPr kumimoji="0" lang="en-US" altLang="zh-TW" dirty="0"/>
              <a:t>  </a:t>
            </a:r>
            <a:r>
              <a:rPr kumimoji="0" lang="en-US" altLang="zh-TW" dirty="0" err="1"/>
              <a:t>printf</a:t>
            </a:r>
            <a:r>
              <a:rPr kumimoji="0" lang="en-US" altLang="zh-TW" dirty="0"/>
              <a:t>("</a:t>
            </a:r>
            <a:r>
              <a:rPr kumimoji="0" lang="en-US" altLang="zh-TW" dirty="0" err="1"/>
              <a:t>g,h</a:t>
            </a:r>
            <a:r>
              <a:rPr kumimoji="0" lang="en-US" altLang="zh-TW" dirty="0"/>
              <a:t>=%X,%X", g, h);</a:t>
            </a:r>
          </a:p>
          <a:p>
            <a:r>
              <a:rPr kumimoji="0" lang="en-US" altLang="zh-TW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A46173-8A19-4395-9A66-B2CA0E0F7825}" type="slidenum">
              <a:rPr lang="en-US" altLang="zh-TW" smtClean="0"/>
              <a:pPr/>
              <a:t>23</a:t>
            </a:fld>
            <a:endParaRPr lang="en-US" altLang="zh-TW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Problems with Compiled Simulation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dirty="0" smtClean="0"/>
              <a:t>Zero-delay model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dirty="0" smtClean="0"/>
              <a:t>Timing problems, e.g., glitches and races, cannot be modeled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dirty="0" smtClean="0"/>
              <a:t>Simulation time could be long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dirty="0" smtClean="0"/>
              <a:t>Proportional to </a:t>
            </a:r>
            <a:r>
              <a:rPr lang="en-US" altLang="zh-TW" sz="3000" b="1" dirty="0" smtClean="0">
                <a:sym typeface="Symbol" pitchFamily="18" charset="2"/>
              </a:rPr>
              <a:t></a:t>
            </a:r>
            <a:r>
              <a:rPr lang="en-US" altLang="zh-TW" dirty="0" smtClean="0"/>
              <a:t>(input </a:t>
            </a:r>
            <a:r>
              <a:rPr lang="en-US" altLang="zh-TW" dirty="0" err="1" smtClean="0"/>
              <a:t>vectors</a:t>
            </a:r>
            <a:r>
              <a:rPr lang="en-US" altLang="zh-TW" dirty="0" err="1" smtClean="0">
                <a:sym typeface="Symbol" pitchFamily="18" charset="2"/>
              </a:rPr>
              <a:t></a:t>
            </a:r>
            <a:r>
              <a:rPr lang="en-US" altLang="zh-TW" dirty="0" err="1" smtClean="0"/>
              <a:t>number</a:t>
            </a:r>
            <a:r>
              <a:rPr lang="en-US" altLang="zh-TW" dirty="0" smtClean="0"/>
              <a:t> of gates)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dirty="0" smtClean="0"/>
              <a:t>Entire circuit is evaluated even though typically only 1-10% of signals change at any time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dirty="0" smtClean="0"/>
              <a:t>Note RTL compiled simulation is different and fast, since branching can be used.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8706FD-FAB7-4289-80DC-3593CBAAF31E}" type="slidenum">
              <a:rPr lang="en-US" altLang="zh-TW" smtClean="0"/>
              <a:pPr/>
              <a:t>24</a:t>
            </a:fld>
            <a:endParaRPr lang="en-US" altLang="zh-TW" smtClean="0"/>
          </a:p>
        </p:txBody>
      </p:sp>
      <p:sp>
        <p:nvSpPr>
          <p:cNvPr id="26627" name="Rectangle 8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Event-Driven Simulation</a:t>
            </a:r>
          </a:p>
        </p:txBody>
      </p:sp>
      <p:sp>
        <p:nvSpPr>
          <p:cNvPr id="26628" name="Rectangle 8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An event is a change in value of a signal line</a:t>
            </a:r>
          </a:p>
          <a:p>
            <a:pPr eaLnBrk="1" hangingPunct="1"/>
            <a:r>
              <a:rPr lang="en-US" altLang="zh-TW" smtClean="0"/>
              <a:t>An event-driven simulator evaluates a gate (element) only if one or more events occur at its inputs</a:t>
            </a:r>
          </a:p>
          <a:p>
            <a:pPr lvl="1" eaLnBrk="1" hangingPunct="1"/>
            <a:r>
              <a:rPr lang="en-US" altLang="zh-TW" smtClean="0"/>
              <a:t>Only does the necessary amount of work</a:t>
            </a:r>
          </a:p>
          <a:p>
            <a:pPr lvl="1" eaLnBrk="1" hangingPunct="1"/>
            <a:r>
              <a:rPr lang="en-US" altLang="zh-TW" smtClean="0"/>
              <a:t>Follows the path of signal flow</a:t>
            </a:r>
          </a:p>
        </p:txBody>
      </p:sp>
      <p:grpSp>
        <p:nvGrpSpPr>
          <p:cNvPr id="26629" name="Group 4"/>
          <p:cNvGrpSpPr>
            <a:grpSpLocks/>
          </p:cNvGrpSpPr>
          <p:nvPr/>
        </p:nvGrpSpPr>
        <p:grpSpPr bwMode="auto">
          <a:xfrm>
            <a:off x="6591300" y="5949950"/>
            <a:ext cx="719138" cy="431800"/>
            <a:chOff x="2336" y="3158"/>
            <a:chExt cx="453" cy="272"/>
          </a:xfrm>
        </p:grpSpPr>
        <p:grpSp>
          <p:nvGrpSpPr>
            <p:cNvPr id="26698" name="Group 5"/>
            <p:cNvGrpSpPr>
              <a:grpSpLocks/>
            </p:cNvGrpSpPr>
            <p:nvPr/>
          </p:nvGrpSpPr>
          <p:grpSpPr bwMode="auto">
            <a:xfrm>
              <a:off x="2336" y="3158"/>
              <a:ext cx="453" cy="271"/>
              <a:chOff x="2336" y="3158"/>
              <a:chExt cx="453" cy="271"/>
            </a:xfrm>
          </p:grpSpPr>
          <p:grpSp>
            <p:nvGrpSpPr>
              <p:cNvPr id="26703" name="Group 6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2795"/>
                <a:chExt cx="453" cy="271"/>
              </a:xfrm>
            </p:grpSpPr>
            <p:sp>
              <p:nvSpPr>
                <p:cNvPr id="26705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706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707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708" name="AutoShape 10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26704" name="Oval 11"/>
              <p:cNvSpPr>
                <a:spLocks noChangeArrowheads="1"/>
              </p:cNvSpPr>
              <p:nvPr/>
            </p:nvSpPr>
            <p:spPr bwMode="auto">
              <a:xfrm>
                <a:off x="2699" y="3272"/>
                <a:ext cx="45" cy="4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6699" name="Group 12"/>
            <p:cNvGrpSpPr>
              <a:grpSpLocks/>
            </p:cNvGrpSpPr>
            <p:nvPr/>
          </p:nvGrpSpPr>
          <p:grpSpPr bwMode="auto">
            <a:xfrm>
              <a:off x="2336" y="3158"/>
              <a:ext cx="453" cy="272"/>
              <a:chOff x="3243" y="2523"/>
              <a:chExt cx="453" cy="272"/>
            </a:xfrm>
          </p:grpSpPr>
          <p:sp>
            <p:nvSpPr>
              <p:cNvPr id="26700" name="AutoShape 13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701" name="AutoShape 14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702" name="AutoShape 15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26630" name="Group 16"/>
          <p:cNvGrpSpPr>
            <a:grpSpLocks/>
          </p:cNvGrpSpPr>
          <p:nvPr/>
        </p:nvGrpSpPr>
        <p:grpSpPr bwMode="auto">
          <a:xfrm>
            <a:off x="2414588" y="5591175"/>
            <a:ext cx="503237" cy="287338"/>
            <a:chOff x="1973" y="2795"/>
            <a:chExt cx="317" cy="181"/>
          </a:xfrm>
        </p:grpSpPr>
        <p:grpSp>
          <p:nvGrpSpPr>
            <p:cNvPr id="26693" name="Group 17"/>
            <p:cNvGrpSpPr>
              <a:grpSpLocks/>
            </p:cNvGrpSpPr>
            <p:nvPr/>
          </p:nvGrpSpPr>
          <p:grpSpPr bwMode="auto">
            <a:xfrm>
              <a:off x="1973" y="2795"/>
              <a:ext cx="317" cy="181"/>
              <a:chOff x="1973" y="2795"/>
              <a:chExt cx="317" cy="181"/>
            </a:xfrm>
          </p:grpSpPr>
          <p:sp>
            <p:nvSpPr>
              <p:cNvPr id="26695" name="Line 18"/>
              <p:cNvSpPr>
                <a:spLocks noChangeShapeType="1"/>
              </p:cNvSpPr>
              <p:nvPr/>
            </p:nvSpPr>
            <p:spPr bwMode="auto">
              <a:xfrm flipH="1">
                <a:off x="1973" y="2886"/>
                <a:ext cx="3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96" name="Oval 19"/>
              <p:cNvSpPr>
                <a:spLocks noChangeArrowheads="1"/>
              </p:cNvSpPr>
              <p:nvPr/>
            </p:nvSpPr>
            <p:spPr bwMode="auto">
              <a:xfrm>
                <a:off x="2200" y="286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97" name="AutoShape 20"/>
              <p:cNvSpPr>
                <a:spLocks noChangeArrowheads="1"/>
              </p:cNvSpPr>
              <p:nvPr/>
            </p:nvSpPr>
            <p:spPr bwMode="auto">
              <a:xfrm rot="5400000">
                <a:off x="2018" y="2795"/>
                <a:ext cx="181" cy="181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26694" name="AutoShape 21"/>
            <p:cNvSpPr>
              <a:spLocks noChangeArrowheads="1"/>
            </p:cNvSpPr>
            <p:nvPr/>
          </p:nvSpPr>
          <p:spPr bwMode="auto">
            <a:xfrm>
              <a:off x="1973" y="2840"/>
              <a:ext cx="317" cy="91"/>
            </a:xfrm>
            <a:prstGeom prst="flowChartConnector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6631" name="Group 22"/>
          <p:cNvGrpSpPr>
            <a:grpSpLocks/>
          </p:cNvGrpSpPr>
          <p:nvPr/>
        </p:nvGrpSpPr>
        <p:grpSpPr bwMode="auto">
          <a:xfrm>
            <a:off x="5078413" y="5230813"/>
            <a:ext cx="719137" cy="431800"/>
            <a:chOff x="2336" y="2795"/>
            <a:chExt cx="453" cy="272"/>
          </a:xfrm>
        </p:grpSpPr>
        <p:grpSp>
          <p:nvGrpSpPr>
            <p:cNvPr id="26684" name="Group 23"/>
            <p:cNvGrpSpPr>
              <a:grpSpLocks/>
            </p:cNvGrpSpPr>
            <p:nvPr/>
          </p:nvGrpSpPr>
          <p:grpSpPr bwMode="auto">
            <a:xfrm>
              <a:off x="2336" y="2795"/>
              <a:ext cx="453" cy="271"/>
              <a:chOff x="2336" y="2795"/>
              <a:chExt cx="453" cy="271"/>
            </a:xfrm>
          </p:grpSpPr>
          <p:sp>
            <p:nvSpPr>
              <p:cNvPr id="26689" name="Line 24"/>
              <p:cNvSpPr>
                <a:spLocks noChangeShapeType="1"/>
              </p:cNvSpPr>
              <p:nvPr/>
            </p:nvSpPr>
            <p:spPr bwMode="auto">
              <a:xfrm flipH="1">
                <a:off x="2336" y="284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90" name="Line 25"/>
              <p:cNvSpPr>
                <a:spLocks noChangeShapeType="1"/>
              </p:cNvSpPr>
              <p:nvPr/>
            </p:nvSpPr>
            <p:spPr bwMode="auto">
              <a:xfrm flipH="1">
                <a:off x="2336" y="3022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91" name="Line 26"/>
              <p:cNvSpPr>
                <a:spLocks noChangeShapeType="1"/>
              </p:cNvSpPr>
              <p:nvPr/>
            </p:nvSpPr>
            <p:spPr bwMode="auto">
              <a:xfrm flipH="1">
                <a:off x="2608" y="2931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92" name="AutoShape 27"/>
              <p:cNvSpPr>
                <a:spLocks noChangeArrowheads="1"/>
              </p:cNvSpPr>
              <p:nvPr/>
            </p:nvSpPr>
            <p:spPr bwMode="auto">
              <a:xfrm>
                <a:off x="2427" y="2795"/>
                <a:ext cx="272" cy="271"/>
              </a:xfrm>
              <a:prstGeom prst="flowChartDelay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6685" name="Group 28"/>
            <p:cNvGrpSpPr>
              <a:grpSpLocks/>
            </p:cNvGrpSpPr>
            <p:nvPr/>
          </p:nvGrpSpPr>
          <p:grpSpPr bwMode="auto">
            <a:xfrm>
              <a:off x="2336" y="2795"/>
              <a:ext cx="453" cy="272"/>
              <a:chOff x="3243" y="2523"/>
              <a:chExt cx="453" cy="272"/>
            </a:xfrm>
          </p:grpSpPr>
          <p:sp>
            <p:nvSpPr>
              <p:cNvPr id="26686" name="AutoShape 29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87" name="AutoShape 30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88" name="AutoShape 31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26632" name="Group 32"/>
          <p:cNvGrpSpPr>
            <a:grpSpLocks/>
          </p:cNvGrpSpPr>
          <p:nvPr/>
        </p:nvGrpSpPr>
        <p:grpSpPr bwMode="auto">
          <a:xfrm>
            <a:off x="3565525" y="4725988"/>
            <a:ext cx="719138" cy="431800"/>
            <a:chOff x="2336" y="3158"/>
            <a:chExt cx="453" cy="272"/>
          </a:xfrm>
        </p:grpSpPr>
        <p:grpSp>
          <p:nvGrpSpPr>
            <p:cNvPr id="26673" name="Group 33"/>
            <p:cNvGrpSpPr>
              <a:grpSpLocks/>
            </p:cNvGrpSpPr>
            <p:nvPr/>
          </p:nvGrpSpPr>
          <p:grpSpPr bwMode="auto">
            <a:xfrm>
              <a:off x="2336" y="3158"/>
              <a:ext cx="453" cy="271"/>
              <a:chOff x="2336" y="3158"/>
              <a:chExt cx="453" cy="271"/>
            </a:xfrm>
          </p:grpSpPr>
          <p:grpSp>
            <p:nvGrpSpPr>
              <p:cNvPr id="26678" name="Group 34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2795"/>
                <a:chExt cx="453" cy="271"/>
              </a:xfrm>
            </p:grpSpPr>
            <p:sp>
              <p:nvSpPr>
                <p:cNvPr id="26680" name="Line 35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681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682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6683" name="AutoShape 38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26679" name="Oval 39"/>
              <p:cNvSpPr>
                <a:spLocks noChangeArrowheads="1"/>
              </p:cNvSpPr>
              <p:nvPr/>
            </p:nvSpPr>
            <p:spPr bwMode="auto">
              <a:xfrm>
                <a:off x="2699" y="3272"/>
                <a:ext cx="45" cy="4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6674" name="Group 40"/>
            <p:cNvGrpSpPr>
              <a:grpSpLocks/>
            </p:cNvGrpSpPr>
            <p:nvPr/>
          </p:nvGrpSpPr>
          <p:grpSpPr bwMode="auto">
            <a:xfrm>
              <a:off x="2336" y="3158"/>
              <a:ext cx="453" cy="272"/>
              <a:chOff x="3243" y="2523"/>
              <a:chExt cx="453" cy="272"/>
            </a:xfrm>
          </p:grpSpPr>
          <p:sp>
            <p:nvSpPr>
              <p:cNvPr id="26675" name="AutoShape 41"/>
              <p:cNvSpPr>
                <a:spLocks noChangeArrowheads="1"/>
              </p:cNvSpPr>
              <p:nvPr/>
            </p:nvSpPr>
            <p:spPr bwMode="auto">
              <a:xfrm>
                <a:off x="3560" y="261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76" name="AutoShape 42"/>
              <p:cNvSpPr>
                <a:spLocks noChangeArrowheads="1"/>
              </p:cNvSpPr>
              <p:nvPr/>
            </p:nvSpPr>
            <p:spPr bwMode="auto">
              <a:xfrm>
                <a:off x="3243" y="2704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77" name="AutoShape 43"/>
              <p:cNvSpPr>
                <a:spLocks noChangeArrowheads="1"/>
              </p:cNvSpPr>
              <p:nvPr/>
            </p:nvSpPr>
            <p:spPr bwMode="auto">
              <a:xfrm>
                <a:off x="3243" y="252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26633" name="Group 44"/>
          <p:cNvGrpSpPr>
            <a:grpSpLocks/>
          </p:cNvGrpSpPr>
          <p:nvPr/>
        </p:nvGrpSpPr>
        <p:grpSpPr bwMode="auto">
          <a:xfrm>
            <a:off x="3565525" y="5518150"/>
            <a:ext cx="720725" cy="431800"/>
            <a:chOff x="2517" y="391"/>
            <a:chExt cx="454" cy="272"/>
          </a:xfrm>
        </p:grpSpPr>
        <p:grpSp>
          <p:nvGrpSpPr>
            <p:cNvPr id="26661" name="Group 45"/>
            <p:cNvGrpSpPr>
              <a:grpSpLocks/>
            </p:cNvGrpSpPr>
            <p:nvPr/>
          </p:nvGrpSpPr>
          <p:grpSpPr bwMode="auto">
            <a:xfrm>
              <a:off x="2517" y="391"/>
              <a:ext cx="453" cy="272"/>
              <a:chOff x="2517" y="391"/>
              <a:chExt cx="453" cy="272"/>
            </a:xfrm>
          </p:grpSpPr>
          <p:sp>
            <p:nvSpPr>
              <p:cNvPr id="26667" name="Line 46"/>
              <p:cNvSpPr>
                <a:spLocks noChangeShapeType="1"/>
              </p:cNvSpPr>
              <p:nvPr/>
            </p:nvSpPr>
            <p:spPr bwMode="auto">
              <a:xfrm flipH="1">
                <a:off x="2517" y="527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68" name="Line 47"/>
              <p:cNvSpPr>
                <a:spLocks noChangeShapeType="1"/>
              </p:cNvSpPr>
              <p:nvPr/>
            </p:nvSpPr>
            <p:spPr bwMode="auto">
              <a:xfrm flipH="1">
                <a:off x="2517" y="436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69" name="Line 48"/>
              <p:cNvSpPr>
                <a:spLocks noChangeShapeType="1"/>
              </p:cNvSpPr>
              <p:nvPr/>
            </p:nvSpPr>
            <p:spPr bwMode="auto">
              <a:xfrm flipH="1">
                <a:off x="2517" y="61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70" name="Line 49"/>
              <p:cNvSpPr>
                <a:spLocks noChangeShapeType="1"/>
              </p:cNvSpPr>
              <p:nvPr/>
            </p:nvSpPr>
            <p:spPr bwMode="auto">
              <a:xfrm flipH="1">
                <a:off x="2789" y="527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671" name="AutoShape 50"/>
              <p:cNvSpPr>
                <a:spLocks noChangeArrowheads="1"/>
              </p:cNvSpPr>
              <p:nvPr/>
            </p:nvSpPr>
            <p:spPr bwMode="auto">
              <a:xfrm flipH="1">
                <a:off x="2607" y="391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72" name="Oval 51"/>
              <p:cNvSpPr>
                <a:spLocks noChangeArrowheads="1"/>
              </p:cNvSpPr>
              <p:nvPr/>
            </p:nvSpPr>
            <p:spPr bwMode="auto">
              <a:xfrm>
                <a:off x="2880" y="506"/>
                <a:ext cx="45" cy="4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6662" name="Group 52"/>
            <p:cNvGrpSpPr>
              <a:grpSpLocks/>
            </p:cNvGrpSpPr>
            <p:nvPr/>
          </p:nvGrpSpPr>
          <p:grpSpPr bwMode="auto">
            <a:xfrm>
              <a:off x="2518" y="391"/>
              <a:ext cx="453" cy="272"/>
              <a:chOff x="2064" y="482"/>
              <a:chExt cx="453" cy="272"/>
            </a:xfrm>
          </p:grpSpPr>
          <p:sp>
            <p:nvSpPr>
              <p:cNvPr id="26663" name="AutoShape 53"/>
              <p:cNvSpPr>
                <a:spLocks noChangeArrowheads="1"/>
              </p:cNvSpPr>
              <p:nvPr/>
            </p:nvSpPr>
            <p:spPr bwMode="auto">
              <a:xfrm>
                <a:off x="2064" y="663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64" name="AutoShape 54"/>
              <p:cNvSpPr>
                <a:spLocks noChangeArrowheads="1"/>
              </p:cNvSpPr>
              <p:nvPr/>
            </p:nvSpPr>
            <p:spPr bwMode="auto">
              <a:xfrm>
                <a:off x="2064" y="572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65" name="AutoShape 55"/>
              <p:cNvSpPr>
                <a:spLocks noChangeArrowheads="1"/>
              </p:cNvSpPr>
              <p:nvPr/>
            </p:nvSpPr>
            <p:spPr bwMode="auto">
              <a:xfrm>
                <a:off x="2381" y="572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6666" name="AutoShape 56"/>
              <p:cNvSpPr>
                <a:spLocks noChangeArrowheads="1"/>
              </p:cNvSpPr>
              <p:nvPr/>
            </p:nvSpPr>
            <p:spPr bwMode="auto">
              <a:xfrm>
                <a:off x="2064" y="482"/>
                <a:ext cx="136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sp>
        <p:nvSpPr>
          <p:cNvPr id="26634" name="AutoShape 57"/>
          <p:cNvSpPr>
            <a:spLocks noChangeArrowheads="1"/>
          </p:cNvSpPr>
          <p:nvPr/>
        </p:nvSpPr>
        <p:spPr bwMode="auto">
          <a:xfrm>
            <a:off x="1909763" y="4654550"/>
            <a:ext cx="214312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</a:p>
        </p:txBody>
      </p:sp>
      <p:cxnSp>
        <p:nvCxnSpPr>
          <p:cNvPr id="26635" name="AutoShape 58"/>
          <p:cNvCxnSpPr>
            <a:cxnSpLocks noChangeShapeType="1"/>
            <a:stCxn id="26634" idx="3"/>
            <a:endCxn id="26677" idx="2"/>
          </p:cNvCxnSpPr>
          <p:nvPr/>
        </p:nvCxnSpPr>
        <p:spPr bwMode="auto">
          <a:xfrm>
            <a:off x="2124075" y="4799013"/>
            <a:ext cx="14414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6636" name="AutoShape 59"/>
          <p:cNvSpPr>
            <a:spLocks noChangeArrowheads="1"/>
          </p:cNvSpPr>
          <p:nvPr/>
        </p:nvSpPr>
        <p:spPr bwMode="auto">
          <a:xfrm>
            <a:off x="1909763" y="4941888"/>
            <a:ext cx="214312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</a:p>
        </p:txBody>
      </p:sp>
      <p:cxnSp>
        <p:nvCxnSpPr>
          <p:cNvPr id="26637" name="AutoShape 60"/>
          <p:cNvCxnSpPr>
            <a:cxnSpLocks noChangeShapeType="1"/>
            <a:stCxn id="26636" idx="3"/>
            <a:endCxn id="26676" idx="2"/>
          </p:cNvCxnSpPr>
          <p:nvPr/>
        </p:nvCxnSpPr>
        <p:spPr bwMode="auto">
          <a:xfrm>
            <a:off x="2124075" y="5086350"/>
            <a:ext cx="14414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6638" name="AutoShape 61"/>
          <p:cNvSpPr>
            <a:spLocks noChangeArrowheads="1"/>
          </p:cNvSpPr>
          <p:nvPr/>
        </p:nvSpPr>
        <p:spPr bwMode="auto">
          <a:xfrm>
            <a:off x="1909763" y="5591175"/>
            <a:ext cx="214312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</a:p>
        </p:txBody>
      </p:sp>
      <p:sp>
        <p:nvSpPr>
          <p:cNvPr id="26639" name="AutoShape 62"/>
          <p:cNvSpPr>
            <a:spLocks noChangeArrowheads="1"/>
          </p:cNvSpPr>
          <p:nvPr/>
        </p:nvSpPr>
        <p:spPr bwMode="auto">
          <a:xfrm>
            <a:off x="1406525" y="6165850"/>
            <a:ext cx="717550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  <a:r>
              <a:rPr kumimoji="0" lang="en-US" altLang="zh-TW">
                <a:solidFill>
                  <a:schemeClr val="hlink"/>
                </a:solidFill>
                <a:latin typeface="Helvetica" pitchFamily="34" charset="0"/>
              </a:rPr>
              <a:t> </a:t>
            </a:r>
            <a:r>
              <a:rPr kumimoji="0" lang="en-US" altLang="zh-TW">
                <a:solidFill>
                  <a:schemeClr val="tx2"/>
                </a:solidFill>
                <a:latin typeface="Helvetica" pitchFamily="34" charset="0"/>
              </a:rPr>
              <a:t>=&gt; 1</a:t>
            </a:r>
          </a:p>
        </p:txBody>
      </p:sp>
      <p:cxnSp>
        <p:nvCxnSpPr>
          <p:cNvPr id="26640" name="AutoShape 63"/>
          <p:cNvCxnSpPr>
            <a:cxnSpLocks noChangeShapeType="1"/>
            <a:stCxn id="26638" idx="3"/>
            <a:endCxn id="26694" idx="2"/>
          </p:cNvCxnSpPr>
          <p:nvPr/>
        </p:nvCxnSpPr>
        <p:spPr bwMode="auto">
          <a:xfrm>
            <a:off x="2124075" y="5735638"/>
            <a:ext cx="2905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41" name="AutoShape 64"/>
          <p:cNvCxnSpPr>
            <a:cxnSpLocks noChangeShapeType="1"/>
          </p:cNvCxnSpPr>
          <p:nvPr/>
        </p:nvCxnSpPr>
        <p:spPr bwMode="auto">
          <a:xfrm>
            <a:off x="2125663" y="5086350"/>
            <a:ext cx="1443037" cy="504825"/>
          </a:xfrm>
          <a:prstGeom prst="bentConnector3">
            <a:avLst>
              <a:gd name="adj1" fmla="val 4994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2" name="AutoShape 65"/>
          <p:cNvCxnSpPr>
            <a:cxnSpLocks noChangeShapeType="1"/>
            <a:stCxn id="26694" idx="6"/>
            <a:endCxn id="26664" idx="2"/>
          </p:cNvCxnSpPr>
          <p:nvPr/>
        </p:nvCxnSpPr>
        <p:spPr bwMode="auto">
          <a:xfrm flipV="1">
            <a:off x="2917825" y="5734050"/>
            <a:ext cx="649288" cy="1588"/>
          </a:xfrm>
          <a:prstGeom prst="bentConnector3">
            <a:avLst>
              <a:gd name="adj1" fmla="val 4988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3" name="AutoShape 66"/>
          <p:cNvCxnSpPr>
            <a:cxnSpLocks noChangeShapeType="1"/>
            <a:stCxn id="26639" idx="3"/>
            <a:endCxn id="26663" idx="2"/>
          </p:cNvCxnSpPr>
          <p:nvPr/>
        </p:nvCxnSpPr>
        <p:spPr bwMode="auto">
          <a:xfrm flipV="1">
            <a:off x="2124075" y="5878513"/>
            <a:ext cx="1443038" cy="431800"/>
          </a:xfrm>
          <a:prstGeom prst="bentConnector3">
            <a:avLst>
              <a:gd name="adj1" fmla="val 4994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4" name="AutoShape 67"/>
          <p:cNvCxnSpPr>
            <a:cxnSpLocks noChangeShapeType="1"/>
            <a:stCxn id="26675" idx="6"/>
            <a:endCxn id="26688" idx="2"/>
          </p:cNvCxnSpPr>
          <p:nvPr/>
        </p:nvCxnSpPr>
        <p:spPr bwMode="auto">
          <a:xfrm>
            <a:off x="4284663" y="4941888"/>
            <a:ext cx="793750" cy="3619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5" name="AutoShape 68"/>
          <p:cNvCxnSpPr>
            <a:cxnSpLocks noChangeShapeType="1"/>
            <a:stCxn id="26665" idx="6"/>
            <a:endCxn id="26687" idx="2"/>
          </p:cNvCxnSpPr>
          <p:nvPr/>
        </p:nvCxnSpPr>
        <p:spPr bwMode="auto">
          <a:xfrm flipV="1">
            <a:off x="4286250" y="5591175"/>
            <a:ext cx="792163" cy="142875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6" name="AutoShape 69"/>
          <p:cNvCxnSpPr>
            <a:cxnSpLocks noChangeShapeType="1"/>
            <a:stCxn id="26686" idx="6"/>
            <a:endCxn id="26702" idx="2"/>
          </p:cNvCxnSpPr>
          <p:nvPr/>
        </p:nvCxnSpPr>
        <p:spPr bwMode="auto">
          <a:xfrm>
            <a:off x="5797550" y="5446713"/>
            <a:ext cx="793750" cy="576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647" name="AutoShape 70"/>
          <p:cNvCxnSpPr>
            <a:cxnSpLocks noChangeShapeType="1"/>
            <a:stCxn id="26639" idx="3"/>
            <a:endCxn id="26701" idx="2"/>
          </p:cNvCxnSpPr>
          <p:nvPr/>
        </p:nvCxnSpPr>
        <p:spPr bwMode="auto">
          <a:xfrm>
            <a:off x="2124075" y="6310313"/>
            <a:ext cx="44672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6648" name="AutoShape 71"/>
          <p:cNvSpPr>
            <a:spLocks noChangeArrowheads="1"/>
          </p:cNvSpPr>
          <p:nvPr/>
        </p:nvSpPr>
        <p:spPr bwMode="auto">
          <a:xfrm>
            <a:off x="7670800" y="4797425"/>
            <a:ext cx="214313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1</a:t>
            </a:r>
          </a:p>
        </p:txBody>
      </p:sp>
      <p:sp>
        <p:nvSpPr>
          <p:cNvPr id="26649" name="AutoShape 72"/>
          <p:cNvSpPr>
            <a:spLocks noChangeArrowheads="1"/>
          </p:cNvSpPr>
          <p:nvPr/>
        </p:nvSpPr>
        <p:spPr bwMode="auto">
          <a:xfrm>
            <a:off x="7670800" y="5302250"/>
            <a:ext cx="214313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</a:p>
        </p:txBody>
      </p:sp>
      <p:cxnSp>
        <p:nvCxnSpPr>
          <p:cNvPr id="26650" name="AutoShape 73"/>
          <p:cNvCxnSpPr>
            <a:cxnSpLocks noChangeShapeType="1"/>
            <a:stCxn id="26675" idx="6"/>
            <a:endCxn id="26648" idx="1"/>
          </p:cNvCxnSpPr>
          <p:nvPr/>
        </p:nvCxnSpPr>
        <p:spPr bwMode="auto">
          <a:xfrm>
            <a:off x="4284663" y="4941888"/>
            <a:ext cx="33861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51" name="AutoShape 74"/>
          <p:cNvCxnSpPr>
            <a:cxnSpLocks noChangeShapeType="1"/>
            <a:stCxn id="26686" idx="6"/>
            <a:endCxn id="26649" idx="1"/>
          </p:cNvCxnSpPr>
          <p:nvPr/>
        </p:nvCxnSpPr>
        <p:spPr bwMode="auto">
          <a:xfrm>
            <a:off x="5797550" y="5446713"/>
            <a:ext cx="18732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52" name="AutoShape 75"/>
          <p:cNvCxnSpPr>
            <a:cxnSpLocks noChangeShapeType="1"/>
            <a:stCxn id="26700" idx="6"/>
            <a:endCxn id="26658" idx="1"/>
          </p:cNvCxnSpPr>
          <p:nvPr/>
        </p:nvCxnSpPr>
        <p:spPr bwMode="auto">
          <a:xfrm>
            <a:off x="7310438" y="6165850"/>
            <a:ext cx="433387" cy="1588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6653" name="AutoShape 76"/>
          <p:cNvSpPr>
            <a:spLocks noChangeArrowheads="1"/>
          </p:cNvSpPr>
          <p:nvPr/>
        </p:nvSpPr>
        <p:spPr bwMode="auto">
          <a:xfrm flipH="1">
            <a:off x="3709988" y="5519738"/>
            <a:ext cx="433387" cy="431800"/>
          </a:xfrm>
          <a:prstGeom prst="moon">
            <a:avLst>
              <a:gd name="adj" fmla="val 839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54" name="AutoShape 77"/>
          <p:cNvSpPr>
            <a:spLocks noChangeArrowheads="1"/>
          </p:cNvSpPr>
          <p:nvPr/>
        </p:nvSpPr>
        <p:spPr bwMode="auto">
          <a:xfrm>
            <a:off x="6735763" y="5951538"/>
            <a:ext cx="431800" cy="430212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55" name="AutoShape 78"/>
          <p:cNvSpPr>
            <a:spLocks noChangeArrowheads="1"/>
          </p:cNvSpPr>
          <p:nvPr/>
        </p:nvSpPr>
        <p:spPr bwMode="auto">
          <a:xfrm>
            <a:off x="4359275" y="4654550"/>
            <a:ext cx="214313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1</a:t>
            </a:r>
          </a:p>
        </p:txBody>
      </p:sp>
      <p:sp>
        <p:nvSpPr>
          <p:cNvPr id="26656" name="AutoShape 79"/>
          <p:cNvSpPr>
            <a:spLocks noChangeArrowheads="1"/>
          </p:cNvSpPr>
          <p:nvPr/>
        </p:nvSpPr>
        <p:spPr bwMode="auto">
          <a:xfrm>
            <a:off x="2919413" y="5446713"/>
            <a:ext cx="214312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1</a:t>
            </a:r>
          </a:p>
        </p:txBody>
      </p:sp>
      <p:sp>
        <p:nvSpPr>
          <p:cNvPr id="26657" name="AutoShape 80"/>
          <p:cNvSpPr>
            <a:spLocks noChangeArrowheads="1"/>
          </p:cNvSpPr>
          <p:nvPr/>
        </p:nvSpPr>
        <p:spPr bwMode="auto">
          <a:xfrm>
            <a:off x="4216400" y="5735638"/>
            <a:ext cx="717550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0</a:t>
            </a:r>
            <a:r>
              <a:rPr kumimoji="0" lang="en-US" altLang="zh-TW">
                <a:solidFill>
                  <a:schemeClr val="hlink"/>
                </a:solidFill>
                <a:latin typeface="Helvetica" pitchFamily="34" charset="0"/>
              </a:rPr>
              <a:t> </a:t>
            </a:r>
            <a:r>
              <a:rPr kumimoji="0" lang="en-US" altLang="zh-TW">
                <a:solidFill>
                  <a:schemeClr val="tx2"/>
                </a:solidFill>
                <a:latin typeface="Helvetica" pitchFamily="34" charset="0"/>
              </a:rPr>
              <a:t>=&gt; 0</a:t>
            </a:r>
          </a:p>
        </p:txBody>
      </p:sp>
      <p:sp>
        <p:nvSpPr>
          <p:cNvPr id="26658" name="AutoShape 81"/>
          <p:cNvSpPr>
            <a:spLocks noChangeArrowheads="1"/>
          </p:cNvSpPr>
          <p:nvPr/>
        </p:nvSpPr>
        <p:spPr bwMode="auto">
          <a:xfrm>
            <a:off x="7743825" y="6022975"/>
            <a:ext cx="717550" cy="288925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1</a:t>
            </a:r>
            <a:r>
              <a:rPr kumimoji="0" lang="en-US" altLang="zh-TW">
                <a:solidFill>
                  <a:schemeClr val="hlink"/>
                </a:solidFill>
                <a:latin typeface="Helvetica" pitchFamily="34" charset="0"/>
              </a:rPr>
              <a:t> </a:t>
            </a:r>
            <a:r>
              <a:rPr kumimoji="0" lang="en-US" altLang="zh-TW">
                <a:solidFill>
                  <a:schemeClr val="tx2"/>
                </a:solidFill>
                <a:latin typeface="Helvetica" pitchFamily="34" charset="0"/>
              </a:rPr>
              <a:t>=&gt; 1</a:t>
            </a:r>
          </a:p>
        </p:txBody>
      </p:sp>
      <p:cxnSp>
        <p:nvCxnSpPr>
          <p:cNvPr id="26659" name="AutoShape 82"/>
          <p:cNvCxnSpPr>
            <a:cxnSpLocks noChangeShapeType="1"/>
            <a:stCxn id="26639" idx="2"/>
            <a:endCxn id="26658" idx="2"/>
          </p:cNvCxnSpPr>
          <p:nvPr/>
        </p:nvCxnSpPr>
        <p:spPr bwMode="auto">
          <a:xfrm rot="5400000" flipH="1" flipV="1">
            <a:off x="4862512" y="3214688"/>
            <a:ext cx="142875" cy="6337300"/>
          </a:xfrm>
          <a:prstGeom prst="curvedConnector3">
            <a:avLst>
              <a:gd name="adj1" fmla="val -160000"/>
            </a:avLst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6660" name="AutoShape 83"/>
          <p:cNvCxnSpPr>
            <a:cxnSpLocks noChangeShapeType="1"/>
            <a:stCxn id="26639" idx="2"/>
            <a:endCxn id="26657" idx="2"/>
          </p:cNvCxnSpPr>
          <p:nvPr/>
        </p:nvCxnSpPr>
        <p:spPr bwMode="auto">
          <a:xfrm rot="5400000" flipH="1" flipV="1">
            <a:off x="2955132" y="4834731"/>
            <a:ext cx="430212" cy="2809875"/>
          </a:xfrm>
          <a:prstGeom prst="curvedConnector3">
            <a:avLst>
              <a:gd name="adj1" fmla="val -17347"/>
            </a:avLst>
          </a:prstGeom>
          <a:noFill/>
          <a:ln w="9525">
            <a:solidFill>
              <a:schemeClr val="tx2"/>
            </a:solidFill>
            <a:prstDash val="dash"/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BEF657-ABCE-4DA6-A895-ECF0AC441721}" type="slidenum">
              <a:rPr lang="en-US" altLang="zh-TW" smtClean="0"/>
              <a:pPr/>
              <a:t>25</a:t>
            </a:fld>
            <a:endParaRPr lang="en-US" altLang="zh-TW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Zero-Delay Event-Driven Simulation</a:t>
            </a:r>
          </a:p>
        </p:txBody>
      </p:sp>
      <p:sp>
        <p:nvSpPr>
          <p:cNvPr id="27652" name="AutoShape 3"/>
          <p:cNvSpPr>
            <a:spLocks noChangeArrowheads="1"/>
          </p:cNvSpPr>
          <p:nvPr/>
        </p:nvSpPr>
        <p:spPr bwMode="auto">
          <a:xfrm>
            <a:off x="4210050" y="1412875"/>
            <a:ext cx="2305050" cy="576263"/>
          </a:xfrm>
          <a:prstGeom prst="flowChartProcess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Read in initial state</a:t>
            </a:r>
          </a:p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information</a:t>
            </a:r>
            <a:endParaRPr kumimoji="0" lang="en-US" altLang="en-US">
              <a:latin typeface="Helvetica" pitchFamily="34" charset="0"/>
            </a:endParaRPr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4354513" y="2338388"/>
            <a:ext cx="2016125" cy="719137"/>
          </a:xfrm>
          <a:prstGeom prst="flowChartDecision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More input</a:t>
            </a:r>
          </a:p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vector?</a:t>
            </a:r>
          </a:p>
        </p:txBody>
      </p:sp>
      <p:sp>
        <p:nvSpPr>
          <p:cNvPr id="27654" name="AutoShape 5"/>
          <p:cNvSpPr>
            <a:spLocks noChangeArrowheads="1"/>
          </p:cNvSpPr>
          <p:nvPr/>
        </p:nvSpPr>
        <p:spPr bwMode="auto">
          <a:xfrm>
            <a:off x="4068763" y="3429000"/>
            <a:ext cx="2592387" cy="1223963"/>
          </a:xfrm>
          <a:prstGeom prst="flowChartProcess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Read in new </a:t>
            </a:r>
            <a:r>
              <a:rPr kumimoji="0" lang="en-US" altLang="zh-TW" dirty="0" err="1">
                <a:latin typeface="Helvetica" pitchFamily="34" charset="0"/>
              </a:rPr>
              <a:t>i</a:t>
            </a:r>
            <a:r>
              <a:rPr kumimoji="0" lang="en-US" altLang="zh-TW" dirty="0">
                <a:latin typeface="Helvetica" pitchFamily="34" charset="0"/>
              </a:rPr>
              <a:t>/p vector,</a:t>
            </a:r>
            <a:endParaRPr kumimoji="0" lang="en-US" altLang="en-US" dirty="0">
              <a:latin typeface="Helvetica" pitchFamily="34" charset="0"/>
            </a:endParaRP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and put </a:t>
            </a:r>
            <a:r>
              <a:rPr kumimoji="0" lang="en-US" altLang="zh-TW" dirty="0" smtClean="0">
                <a:latin typeface="Helvetica" pitchFamily="34" charset="0"/>
              </a:rPr>
              <a:t>the </a:t>
            </a:r>
            <a:r>
              <a:rPr kumimoji="0" lang="en-US" altLang="zh-TW" dirty="0" err="1" smtClean="0">
                <a:latin typeface="Helvetica" pitchFamily="34" charset="0"/>
              </a:rPr>
              <a:t>fanout</a:t>
            </a:r>
            <a:r>
              <a:rPr kumimoji="0" lang="en-US" altLang="zh-TW" dirty="0" smtClean="0">
                <a:latin typeface="Helvetica" pitchFamily="34" charset="0"/>
              </a:rPr>
              <a:t> </a:t>
            </a:r>
            <a:r>
              <a:rPr kumimoji="0" lang="en-US" altLang="zh-TW" dirty="0">
                <a:latin typeface="Helvetica" pitchFamily="34" charset="0"/>
              </a:rPr>
              <a:t>gates</a:t>
            </a: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of </a:t>
            </a:r>
            <a:r>
              <a:rPr kumimoji="0" lang="en-US" altLang="zh-TW" dirty="0" smtClean="0">
                <a:latin typeface="Helvetica" pitchFamily="34" charset="0"/>
              </a:rPr>
              <a:t>the PIs with </a:t>
            </a:r>
            <a:r>
              <a:rPr kumimoji="0" lang="en-US" altLang="zh-TW" dirty="0">
                <a:latin typeface="Helvetica" pitchFamily="34" charset="0"/>
              </a:rPr>
              <a:t>events in</a:t>
            </a: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event queue Q.</a:t>
            </a:r>
            <a:endParaRPr kumimoji="0" lang="en-US" altLang="en-US" dirty="0">
              <a:latin typeface="Helvetica" pitchFamily="34" charset="0"/>
            </a:endParaRPr>
          </a:p>
        </p:txBody>
      </p:sp>
      <p:sp>
        <p:nvSpPr>
          <p:cNvPr id="27655" name="AutoShape 6"/>
          <p:cNvSpPr>
            <a:spLocks noChangeArrowheads="1"/>
          </p:cNvSpPr>
          <p:nvPr/>
        </p:nvSpPr>
        <p:spPr bwMode="auto">
          <a:xfrm>
            <a:off x="971550" y="3625850"/>
            <a:ext cx="2016125" cy="828675"/>
          </a:xfrm>
          <a:prstGeom prst="flowChartDecision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Is Q empty?</a:t>
            </a:r>
          </a:p>
        </p:txBody>
      </p:sp>
      <p:sp>
        <p:nvSpPr>
          <p:cNvPr id="27656" name="AutoShape 7"/>
          <p:cNvSpPr>
            <a:spLocks noChangeArrowheads="1"/>
          </p:cNvSpPr>
          <p:nvPr/>
        </p:nvSpPr>
        <p:spPr bwMode="auto">
          <a:xfrm>
            <a:off x="827088" y="4868863"/>
            <a:ext cx="2303462" cy="1295400"/>
          </a:xfrm>
          <a:prstGeom prst="flowChartProcess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Evaluate next g in Q.</a:t>
            </a:r>
            <a:endParaRPr kumimoji="0" lang="en-US" altLang="en-US" dirty="0">
              <a:latin typeface="Helvetica" pitchFamily="34" charset="0"/>
            </a:endParaRP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If g changes state,</a:t>
            </a: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put its </a:t>
            </a:r>
            <a:r>
              <a:rPr kumimoji="0" lang="en-US" altLang="zh-TW" dirty="0" err="1">
                <a:latin typeface="Helvetica" pitchFamily="34" charset="0"/>
              </a:rPr>
              <a:t>fanout</a:t>
            </a:r>
            <a:r>
              <a:rPr kumimoji="0" lang="en-US" altLang="zh-TW" dirty="0">
                <a:latin typeface="Helvetica" pitchFamily="34" charset="0"/>
              </a:rPr>
              <a:t> gates</a:t>
            </a:r>
          </a:p>
          <a:p>
            <a:pPr marL="457200" indent="-457200" eaLnBrk="0" hangingPunct="0"/>
            <a:r>
              <a:rPr kumimoji="0" lang="en-US" altLang="zh-TW" dirty="0">
                <a:latin typeface="Helvetica" pitchFamily="34" charset="0"/>
              </a:rPr>
              <a:t>in event queue Q.</a:t>
            </a:r>
            <a:endParaRPr kumimoji="0" lang="en-US" altLang="en-US" dirty="0">
              <a:latin typeface="Helvetica" pitchFamily="34" charset="0"/>
            </a:endParaRPr>
          </a:p>
        </p:txBody>
      </p:sp>
      <p:sp>
        <p:nvSpPr>
          <p:cNvPr id="27657" name="AutoShape 8"/>
          <p:cNvSpPr>
            <a:spLocks noChangeArrowheads="1"/>
          </p:cNvSpPr>
          <p:nvPr/>
        </p:nvSpPr>
        <p:spPr bwMode="auto">
          <a:xfrm>
            <a:off x="7162800" y="2411413"/>
            <a:ext cx="1081088" cy="574675"/>
          </a:xfrm>
          <a:prstGeom prst="flowChartTerminator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en-US" altLang="zh-TW">
                <a:latin typeface="Helvetica" pitchFamily="34" charset="0"/>
              </a:rPr>
              <a:t>Stop</a:t>
            </a:r>
          </a:p>
        </p:txBody>
      </p:sp>
      <p:cxnSp>
        <p:nvCxnSpPr>
          <p:cNvPr id="27658" name="AutoShape 9"/>
          <p:cNvCxnSpPr>
            <a:cxnSpLocks noChangeShapeType="1"/>
            <a:stCxn id="27652" idx="2"/>
            <a:endCxn id="27653" idx="0"/>
          </p:cNvCxnSpPr>
          <p:nvPr/>
        </p:nvCxnSpPr>
        <p:spPr bwMode="auto">
          <a:xfrm rot="5400000">
            <a:off x="5197475" y="2163763"/>
            <a:ext cx="3302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659" name="AutoShape 10"/>
          <p:cNvCxnSpPr>
            <a:cxnSpLocks noChangeShapeType="1"/>
            <a:stCxn id="27653" idx="3"/>
            <a:endCxn id="27657" idx="1"/>
          </p:cNvCxnSpPr>
          <p:nvPr/>
        </p:nvCxnSpPr>
        <p:spPr bwMode="auto">
          <a:xfrm>
            <a:off x="6380163" y="2698750"/>
            <a:ext cx="773112" cy="0"/>
          </a:xfrm>
          <a:prstGeom prst="straightConnector1">
            <a:avLst/>
          </a:prstGeom>
          <a:noFill/>
          <a:ln w="762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27660" name="AutoShape 11"/>
          <p:cNvCxnSpPr>
            <a:cxnSpLocks noChangeShapeType="1"/>
            <a:stCxn id="27653" idx="2"/>
            <a:endCxn id="27654" idx="0"/>
          </p:cNvCxnSpPr>
          <p:nvPr/>
        </p:nvCxnSpPr>
        <p:spPr bwMode="auto">
          <a:xfrm rot="16200000" flipH="1">
            <a:off x="5187950" y="3241675"/>
            <a:ext cx="352425" cy="317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7661" name="AutoShape 12"/>
          <p:cNvCxnSpPr>
            <a:cxnSpLocks noChangeShapeType="1"/>
            <a:stCxn id="27654" idx="1"/>
            <a:endCxn id="27655" idx="3"/>
          </p:cNvCxnSpPr>
          <p:nvPr/>
        </p:nvCxnSpPr>
        <p:spPr bwMode="auto">
          <a:xfrm rot="10800000">
            <a:off x="2997200" y="4040188"/>
            <a:ext cx="1062038" cy="1587"/>
          </a:xfrm>
          <a:prstGeom prst="bentConnector3">
            <a:avLst>
              <a:gd name="adj1" fmla="val 49926"/>
            </a:avLst>
          </a:prstGeom>
          <a:noFill/>
          <a:ln w="762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7662" name="AutoShape 13"/>
          <p:cNvCxnSpPr>
            <a:cxnSpLocks noChangeShapeType="1"/>
            <a:stCxn id="27655" idx="2"/>
            <a:endCxn id="27656" idx="0"/>
          </p:cNvCxnSpPr>
          <p:nvPr/>
        </p:nvCxnSpPr>
        <p:spPr bwMode="auto">
          <a:xfrm rot="5400000">
            <a:off x="1781969" y="4661694"/>
            <a:ext cx="395288" cy="0"/>
          </a:xfrm>
          <a:prstGeom prst="straightConnector1">
            <a:avLst/>
          </a:prstGeom>
          <a:noFill/>
          <a:ln w="762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27663" name="AutoShape 14"/>
          <p:cNvCxnSpPr>
            <a:cxnSpLocks noChangeShapeType="1"/>
            <a:stCxn id="27656" idx="3"/>
            <a:endCxn id="27655" idx="3"/>
          </p:cNvCxnSpPr>
          <p:nvPr/>
        </p:nvCxnSpPr>
        <p:spPr bwMode="auto">
          <a:xfrm flipH="1" flipV="1">
            <a:off x="2997200" y="4040188"/>
            <a:ext cx="142875" cy="1476375"/>
          </a:xfrm>
          <a:prstGeom prst="bentConnector3">
            <a:avLst>
              <a:gd name="adj1" fmla="val -153333"/>
            </a:avLst>
          </a:prstGeom>
          <a:noFill/>
          <a:ln w="762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7664" name="AutoShape 15"/>
          <p:cNvCxnSpPr>
            <a:cxnSpLocks noChangeShapeType="1"/>
            <a:stCxn id="27655" idx="0"/>
            <a:endCxn id="27653" idx="1"/>
          </p:cNvCxnSpPr>
          <p:nvPr/>
        </p:nvCxnSpPr>
        <p:spPr bwMode="auto">
          <a:xfrm rot="-5400000">
            <a:off x="2703513" y="1974850"/>
            <a:ext cx="917575" cy="2365375"/>
          </a:xfrm>
          <a:prstGeom prst="bentConnector2">
            <a:avLst/>
          </a:prstGeom>
          <a:noFill/>
          <a:ln w="762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27665" name="Text Box 16"/>
          <p:cNvSpPr txBox="1">
            <a:spLocks noChangeArrowheads="1"/>
          </p:cNvSpPr>
          <p:nvPr/>
        </p:nvSpPr>
        <p:spPr bwMode="auto">
          <a:xfrm>
            <a:off x="1979613" y="330835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>
                <a:latin typeface="Helvetica" pitchFamily="34" charset="0"/>
              </a:rPr>
              <a:t>Yes</a:t>
            </a:r>
          </a:p>
        </p:txBody>
      </p:sp>
      <p:sp>
        <p:nvSpPr>
          <p:cNvPr id="27666" name="Text Box 17"/>
          <p:cNvSpPr txBox="1">
            <a:spLocks noChangeArrowheads="1"/>
          </p:cNvSpPr>
          <p:nvPr/>
        </p:nvSpPr>
        <p:spPr bwMode="auto">
          <a:xfrm>
            <a:off x="5364163" y="2949575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>
                <a:latin typeface="Helvetica" pitchFamily="34" charset="0"/>
              </a:rPr>
              <a:t>Yes</a:t>
            </a:r>
          </a:p>
        </p:txBody>
      </p:sp>
      <p:sp>
        <p:nvSpPr>
          <p:cNvPr id="27667" name="Text Box 18"/>
          <p:cNvSpPr txBox="1">
            <a:spLocks noChangeArrowheads="1"/>
          </p:cNvSpPr>
          <p:nvPr/>
        </p:nvSpPr>
        <p:spPr bwMode="auto">
          <a:xfrm>
            <a:off x="1979613" y="4365625"/>
            <a:ext cx="4429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>
                <a:latin typeface="Helvetica" pitchFamily="34" charset="0"/>
              </a:rPr>
              <a:t>No</a:t>
            </a:r>
          </a:p>
        </p:txBody>
      </p:sp>
      <p:sp>
        <p:nvSpPr>
          <p:cNvPr id="27668" name="Text Box 19"/>
          <p:cNvSpPr txBox="1">
            <a:spLocks noChangeArrowheads="1"/>
          </p:cNvSpPr>
          <p:nvPr/>
        </p:nvSpPr>
        <p:spPr bwMode="auto">
          <a:xfrm>
            <a:off x="6372225" y="2373313"/>
            <a:ext cx="442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TW" sz="1600">
                <a:latin typeface="Helvetica" pitchFamily="34" charset="0"/>
              </a:rPr>
              <a:t>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D846B9-EFF4-4BF3-8640-0AB5B026D5C4}" type="slidenum">
              <a:rPr lang="en-US" altLang="zh-TW" smtClean="0"/>
              <a:pPr/>
              <a:t>26</a:t>
            </a:fld>
            <a:endParaRPr lang="en-US" altLang="zh-TW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Gate Evaluation </a:t>
            </a:r>
            <a:r>
              <a:rPr lang="en-US" altLang="zh-TW" smtClean="0">
                <a:latin typeface="Helvetica" pitchFamily="34" charset="0"/>
              </a:rPr>
              <a:t>–</a:t>
            </a:r>
            <a:r>
              <a:rPr lang="en-US" altLang="zh-TW" smtClean="0"/>
              <a:t> Table Lookup</a:t>
            </a:r>
            <a:endParaRPr lang="zh-TW" altLang="en-US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01080" cy="4411662"/>
          </a:xfrm>
        </p:spPr>
        <p:txBody>
          <a:bodyPr/>
          <a:lstStyle/>
          <a:p>
            <a:pPr eaLnBrk="1" hangingPunct="1"/>
            <a:r>
              <a:rPr lang="en-US" altLang="zh-TW" sz="2600" dirty="0" smtClean="0"/>
              <a:t>The most straightforward and easy way to implement</a:t>
            </a:r>
          </a:p>
          <a:p>
            <a:pPr lvl="1" eaLnBrk="1" hangingPunct="1"/>
            <a:r>
              <a:rPr lang="en-US" altLang="zh-TW" sz="2200" dirty="0" smtClean="0"/>
              <a:t>For binary logic, 2</a:t>
            </a:r>
            <a:r>
              <a:rPr lang="en-US" altLang="zh-TW" sz="2200" i="1" baseline="30000" dirty="0" smtClean="0"/>
              <a:t>n</a:t>
            </a:r>
            <a:r>
              <a:rPr lang="en-US" altLang="zh-TW" sz="2200" i="1" dirty="0" smtClean="0"/>
              <a:t> </a:t>
            </a:r>
            <a:r>
              <a:rPr lang="en-US" altLang="zh-TW" sz="2200" dirty="0" smtClean="0"/>
              <a:t>entries for </a:t>
            </a:r>
            <a:r>
              <a:rPr lang="en-US" altLang="zh-TW" sz="2200" i="1" dirty="0" smtClean="0"/>
              <a:t>n</a:t>
            </a:r>
            <a:r>
              <a:rPr lang="en-US" altLang="zh-TW" sz="2200" dirty="0" smtClean="0"/>
              <a:t>-input logic element</a:t>
            </a:r>
          </a:p>
          <a:p>
            <a:pPr lvl="1" eaLnBrk="1" hangingPunct="1"/>
            <a:r>
              <a:rPr lang="en-US" altLang="zh-TW" sz="2200" dirty="0" smtClean="0"/>
              <a:t>May use the input value as table index</a:t>
            </a:r>
          </a:p>
          <a:p>
            <a:pPr lvl="1" eaLnBrk="1" hangingPunct="1"/>
            <a:r>
              <a:rPr lang="en-US" altLang="zh-TW" sz="2200" dirty="0" smtClean="0"/>
              <a:t>Table size increases exponentially with the number of inputs</a:t>
            </a:r>
          </a:p>
          <a:p>
            <a:pPr eaLnBrk="1" hangingPunct="1"/>
            <a:r>
              <a:rPr lang="en-US" altLang="zh-TW" sz="2600" dirty="0" smtClean="0"/>
              <a:t> Could be inefficient for multi-valued logic</a:t>
            </a:r>
          </a:p>
          <a:p>
            <a:pPr lvl="1" eaLnBrk="1" hangingPunct="1"/>
            <a:r>
              <a:rPr lang="en-US" altLang="zh-TW" sz="2200" dirty="0" smtClean="0"/>
              <a:t>A </a:t>
            </a:r>
            <a:r>
              <a:rPr lang="en-US" altLang="zh-TW" sz="2200" i="1" dirty="0" smtClean="0"/>
              <a:t>k</a:t>
            </a:r>
            <a:r>
              <a:rPr lang="en-US" altLang="zh-TW" sz="2200" dirty="0" smtClean="0"/>
              <a:t>-symbol logic system requires a table of 2</a:t>
            </a:r>
            <a:r>
              <a:rPr lang="en-US" altLang="zh-TW" sz="2200" i="1" baseline="30000" dirty="0" smtClean="0"/>
              <a:t>mn</a:t>
            </a:r>
            <a:r>
              <a:rPr lang="en-US" altLang="zh-TW" sz="2200" i="1" dirty="0" smtClean="0"/>
              <a:t> </a:t>
            </a:r>
            <a:r>
              <a:rPr lang="en-US" altLang="zh-TW" sz="2200" dirty="0" smtClean="0"/>
              <a:t>entries for an </a:t>
            </a:r>
            <a:r>
              <a:rPr lang="en-US" altLang="zh-TW" sz="2200" i="1" dirty="0" smtClean="0"/>
              <a:t>n</a:t>
            </a:r>
            <a:r>
              <a:rPr lang="en-US" altLang="zh-TW" sz="2200" dirty="0" smtClean="0"/>
              <a:t>-input logic element</a:t>
            </a:r>
          </a:p>
          <a:p>
            <a:pPr lvl="1" eaLnBrk="1" hangingPunct="1"/>
            <a:r>
              <a:rPr lang="en-US" altLang="zh-TW" sz="2200" dirty="0" smtClean="0"/>
              <a:t> </a:t>
            </a:r>
            <a:r>
              <a:rPr lang="en-US" altLang="zh-TW" sz="2200" i="1" dirty="0" smtClean="0"/>
              <a:t>m </a:t>
            </a:r>
            <a:r>
              <a:rPr lang="en-US" altLang="zh-TW" sz="2200" dirty="0" smtClean="0"/>
              <a:t>= log</a:t>
            </a:r>
            <a:r>
              <a:rPr lang="en-US" altLang="zh-TW" sz="2200" baseline="-25000" dirty="0" smtClean="0"/>
              <a:t>2</a:t>
            </a:r>
            <a:r>
              <a:rPr lang="en-US" altLang="zh-TW" sz="2200" i="1" dirty="0" smtClean="0"/>
              <a:t>k</a:t>
            </a:r>
          </a:p>
          <a:p>
            <a:pPr lvl="1" eaLnBrk="1" hangingPunct="1"/>
            <a:r>
              <a:rPr lang="en-US" altLang="zh-TW" sz="2200" dirty="0" smtClean="0"/>
              <a:t>Table indexed by </a:t>
            </a:r>
            <a:r>
              <a:rPr lang="en-US" altLang="zh-TW" sz="2200" i="1" dirty="0" err="1" smtClean="0"/>
              <a:t>mn</a:t>
            </a:r>
            <a:r>
              <a:rPr lang="en-US" altLang="zh-TW" sz="2200" dirty="0" smtClean="0"/>
              <a:t>-bit words</a:t>
            </a:r>
          </a:p>
          <a:p>
            <a:pPr eaLnBrk="1" hangingPunct="1"/>
            <a:endParaRPr lang="zh-TW" alt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7469EA-F3CA-4C1F-964C-88E04220042C}" type="slidenum">
              <a:rPr lang="en-US" altLang="zh-TW" smtClean="0"/>
              <a:pPr/>
              <a:t>27</a:t>
            </a:fld>
            <a:endParaRPr lang="en-US" altLang="zh-TW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Gate Evaluation </a:t>
            </a:r>
            <a:r>
              <a:rPr lang="en-US" altLang="zh-TW" smtClean="0">
                <a:latin typeface="Helvetica" pitchFamily="34" charset="0"/>
              </a:rPr>
              <a:t>–</a:t>
            </a:r>
            <a:r>
              <a:rPr lang="en-US" altLang="zh-TW" smtClean="0"/>
              <a:t> Input Scanning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229600" cy="2141537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Assume that only dealing w/ AND, OR, NAND, and NOR primitive gates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These gates can be characterized by controlling value </a:t>
            </a:r>
            <a:r>
              <a:rPr lang="en-US" altLang="zh-TW" sz="2600" i="1" smtClean="0"/>
              <a:t>c</a:t>
            </a:r>
            <a:r>
              <a:rPr lang="en-US" altLang="zh-TW" sz="2600" smtClean="0"/>
              <a:t> and inversion </a:t>
            </a:r>
            <a:r>
              <a:rPr lang="en-US" altLang="zh-TW" sz="2600" i="1" smtClean="0"/>
              <a:t>i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000" smtClean="0"/>
              <a:t>The value of an input is said to be controlling if it determines the gate output value regardless of the values of other inputs</a:t>
            </a:r>
          </a:p>
        </p:txBody>
      </p:sp>
      <p:graphicFrame>
        <p:nvGraphicFramePr>
          <p:cNvPr id="231428" name="Group 4"/>
          <p:cNvGraphicFramePr>
            <a:graphicFrameLocks noGrp="1"/>
          </p:cNvGraphicFramePr>
          <p:nvPr/>
        </p:nvGraphicFramePr>
        <p:xfrm>
          <a:off x="3851275" y="4508500"/>
          <a:ext cx="2695575" cy="2114552"/>
        </p:xfrm>
        <a:graphic>
          <a:graphicData uri="http://schemas.openxmlformats.org/drawingml/2006/table">
            <a:tbl>
              <a:tblPr/>
              <a:tblGrid>
                <a:gridCol w="931863"/>
                <a:gridCol w="865187"/>
                <a:gridCol w="898525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AND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NAND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NOR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6E9B76-895D-4B09-BF04-8257BF8EB6A0}" type="slidenum">
              <a:rPr lang="en-US" altLang="zh-TW" smtClean="0"/>
              <a:pPr/>
              <a:t>28</a:t>
            </a:fld>
            <a:endParaRPr lang="en-US" altLang="zh-TW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Input Scanning </a:t>
            </a:r>
            <a:r>
              <a:rPr lang="en-US" altLang="zh-TW" smtClean="0">
                <a:latin typeface="Helvetica" pitchFamily="34" charset="0"/>
              </a:rPr>
              <a:t>–</a:t>
            </a:r>
            <a:r>
              <a:rPr lang="en-US" altLang="zh-TW" smtClean="0"/>
              <a:t> cont</a:t>
            </a:r>
            <a:r>
              <a:rPr lang="en-US" altLang="zh-TW" smtClean="0">
                <a:latin typeface="Helvetica" pitchFamily="34" charset="0"/>
              </a:rPr>
              <a:t>’</a:t>
            </a:r>
            <a:r>
              <a:rPr lang="en-US" altLang="zh-TW" smtClean="0"/>
              <a:t>d</a:t>
            </a:r>
          </a:p>
        </p:txBody>
      </p:sp>
      <p:graphicFrame>
        <p:nvGraphicFramePr>
          <p:cNvPr id="232451" name="Group 3"/>
          <p:cNvGraphicFramePr>
            <a:graphicFrameLocks noGrp="1"/>
          </p:cNvGraphicFramePr>
          <p:nvPr/>
        </p:nvGraphicFramePr>
        <p:xfrm>
          <a:off x="1676400" y="1268413"/>
          <a:ext cx="5486400" cy="2023428"/>
        </p:xfrm>
        <a:graphic>
          <a:graphicData uri="http://schemas.openxmlformats.org/drawingml/2006/table">
            <a:tbl>
              <a:tblPr/>
              <a:tblGrid>
                <a:gridCol w="1371600"/>
                <a:gridCol w="1373188"/>
                <a:gridCol w="1370012"/>
                <a:gridCol w="1371600"/>
              </a:tblGrid>
              <a:tr h="36036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I/P of a 3-input primitive gate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O/P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Symbol" pitchFamily="18" charset="2"/>
                        </a:rPr>
                        <a:t>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Symbol" pitchFamily="18" charset="2"/>
                        </a:rPr>
                        <a:t>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Symbol" pitchFamily="18" charset="2"/>
                        </a:rPr>
                        <a:t>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新細明體" pitchFamily="18" charset="-120"/>
                        </a:rPr>
                        <a:t>’</a:t>
                      </a:r>
                      <a:endParaRPr kumimoji="1" lang="en-US" altLang="zh-TW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新細明體" pitchFamily="18" charset="-120"/>
                        </a:rPr>
                        <a:t>’</a:t>
                      </a:r>
                      <a:endParaRPr kumimoji="1" lang="en-US" altLang="zh-TW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新細明體" pitchFamily="18" charset="-120"/>
                        </a:rPr>
                        <a:t>’</a:t>
                      </a:r>
                      <a:endParaRPr kumimoji="1" lang="en-US" altLang="zh-TW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Symbol" pitchFamily="18" charset="2"/>
                        </a:rPr>
                        <a:t></a:t>
                      </a:r>
                      <a:r>
                        <a:rPr kumimoji="1" lang="en-US" altLang="zh-TW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45" name="Text Box 40"/>
          <p:cNvSpPr txBox="1">
            <a:spLocks noChangeArrowheads="1"/>
          </p:cNvSpPr>
          <p:nvPr/>
        </p:nvSpPr>
        <p:spPr bwMode="auto">
          <a:xfrm>
            <a:off x="2268538" y="3789363"/>
            <a:ext cx="4824412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Evaluate(G,c,i){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u_values = false;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for every input value v of G{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  if (v == c) return c</a:t>
            </a:r>
            <a:r>
              <a:rPr kumimoji="0" lang="en-US" altLang="zh-TW" sz="1600" b="1">
                <a:solidFill>
                  <a:srgbClr val="000066"/>
                </a:solidFill>
                <a:latin typeface="Helvetica" pitchFamily="34" charset="0"/>
                <a:sym typeface="Symbol" pitchFamily="18" charset="2"/>
              </a:rPr>
              <a:t></a:t>
            </a:r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i;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  if (v == x) u_values = true;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}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if (u_values) return x;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  return c’</a:t>
            </a:r>
            <a:r>
              <a:rPr kumimoji="0" lang="en-US" altLang="zh-TW" sz="1600" b="1">
                <a:solidFill>
                  <a:srgbClr val="000066"/>
                </a:solidFill>
                <a:latin typeface="Helvetica" pitchFamily="34" charset="0"/>
                <a:sym typeface="Symbol" pitchFamily="18" charset="2"/>
              </a:rPr>
              <a:t></a:t>
            </a:r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i;</a:t>
            </a:r>
          </a:p>
          <a:p>
            <a:pPr eaLnBrk="0" hangingPunct="0"/>
            <a:r>
              <a:rPr kumimoji="0" lang="en-US" altLang="zh-TW" b="1">
                <a:solidFill>
                  <a:srgbClr val="000066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A5D226-17A4-480F-81A1-F6A574447A04}" type="slidenum">
              <a:rPr lang="en-US" altLang="zh-TW" smtClean="0"/>
              <a:pPr/>
              <a:t>29</a:t>
            </a:fld>
            <a:endParaRPr lang="en-US" altLang="zh-TW" smtClean="0"/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Gate Evaluation – Input Counting</a:t>
            </a:r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To evaluate the output, it’s sufficient to know</a:t>
            </a:r>
          </a:p>
          <a:p>
            <a:pPr lvl="1" eaLnBrk="1" hangingPunct="1"/>
            <a:r>
              <a:rPr lang="en-US" altLang="zh-TW" smtClean="0"/>
              <a:t>Whether any input equals c</a:t>
            </a:r>
          </a:p>
          <a:p>
            <a:pPr lvl="1" eaLnBrk="1" hangingPunct="1"/>
            <a:r>
              <a:rPr lang="en-US" altLang="zh-TW" smtClean="0"/>
              <a:t>If not, whether any input equals x</a:t>
            </a:r>
          </a:p>
          <a:p>
            <a:pPr eaLnBrk="1" hangingPunct="1"/>
            <a:r>
              <a:rPr lang="en-US" altLang="zh-TW" smtClean="0"/>
              <a:t>Simply maintain c_count &amp; x_count</a:t>
            </a:r>
          </a:p>
          <a:p>
            <a:pPr lvl="1" eaLnBrk="1" hangingPunct="1"/>
            <a:r>
              <a:rPr lang="en-US" altLang="zh-TW" smtClean="0"/>
              <a:t>Example: AND gate</a:t>
            </a:r>
          </a:p>
          <a:p>
            <a:pPr lvl="2" eaLnBrk="1" hangingPunct="1"/>
            <a:r>
              <a:rPr lang="en-US" altLang="zh-TW" smtClean="0"/>
              <a:t>0 =&gt; 1 at one input: c_count--</a:t>
            </a:r>
          </a:p>
          <a:p>
            <a:pPr lvl="2" eaLnBrk="1" hangingPunct="1"/>
            <a:r>
              <a:rPr lang="en-US" altLang="zh-TW" smtClean="0"/>
              <a:t>0 =&gt; x at one input: c_count--, x_count++</a:t>
            </a:r>
          </a:p>
          <a:p>
            <a:pPr eaLnBrk="1" hangingPunct="1"/>
            <a:r>
              <a:rPr lang="en-US" altLang="zh-TW" smtClean="0"/>
              <a:t> </a:t>
            </a: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1547813" y="5181600"/>
            <a:ext cx="533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kumimoji="0" lang="en-US" altLang="zh-TW" sz="2000">
                <a:solidFill>
                  <a:srgbClr val="000066"/>
                </a:solidFill>
                <a:latin typeface="Courier New" pitchFamily="49" charset="0"/>
              </a:rPr>
              <a:t>Evaluate(G,c,i){</a:t>
            </a:r>
          </a:p>
          <a:p>
            <a:pPr eaLnBrk="0" hangingPunct="0"/>
            <a:r>
              <a:rPr kumimoji="0" lang="en-US" altLang="zh-TW" sz="2000">
                <a:solidFill>
                  <a:srgbClr val="000066"/>
                </a:solidFill>
                <a:latin typeface="Courier New" pitchFamily="49" charset="0"/>
              </a:rPr>
              <a:t>  if (c_count &gt; 0) return c</a:t>
            </a: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  <a:sym typeface="Symbol" pitchFamily="18" charset="2"/>
              </a:rPr>
              <a:t></a:t>
            </a:r>
            <a:r>
              <a:rPr kumimoji="0" lang="en-US" altLang="zh-TW" sz="2000">
                <a:solidFill>
                  <a:srgbClr val="000066"/>
                </a:solidFill>
                <a:latin typeface="Courier New" pitchFamily="49" charset="0"/>
              </a:rPr>
              <a:t>i;</a:t>
            </a:r>
          </a:p>
          <a:p>
            <a:pPr eaLnBrk="0" hangingPunct="0"/>
            <a:r>
              <a:rPr kumimoji="0" lang="en-US" altLang="zh-TW" sz="2000">
                <a:solidFill>
                  <a:srgbClr val="000066"/>
                </a:solidFill>
                <a:latin typeface="Courier New" pitchFamily="49" charset="0"/>
              </a:rPr>
              <a:t>  if (x_count &gt; 0) return x;</a:t>
            </a:r>
          </a:p>
          <a:p>
            <a:pPr eaLnBrk="0" hangingPunct="0"/>
            <a:r>
              <a:rPr kumimoji="0" lang="en-US" altLang="zh-TW" sz="2000">
                <a:solidFill>
                  <a:srgbClr val="000066"/>
                </a:solidFill>
                <a:latin typeface="Courier New" pitchFamily="49" charset="0"/>
              </a:rPr>
              <a:t>  return c’</a:t>
            </a:r>
            <a:r>
              <a:rPr kumimoji="0" lang="en-US" altLang="zh-TW" sz="2000">
                <a:solidFill>
                  <a:srgbClr val="000066"/>
                </a:solidFill>
                <a:latin typeface="Helvetica" pitchFamily="34" charset="0"/>
                <a:sym typeface="Symbol" pitchFamily="18" charset="2"/>
              </a:rPr>
              <a:t></a:t>
            </a:r>
            <a:r>
              <a:rPr kumimoji="0" lang="en-US" altLang="zh-TW" sz="2000">
                <a:solidFill>
                  <a:srgbClr val="000066"/>
                </a:solidFill>
                <a:latin typeface="Courier New" pitchFamily="49" charset="0"/>
              </a:rPr>
              <a:t>i;</a:t>
            </a:r>
          </a:p>
          <a:p>
            <a:pPr eaLnBrk="0" hangingPunct="0"/>
            <a:r>
              <a:rPr kumimoji="0" lang="en-US" altLang="zh-TW" sz="2000">
                <a:solidFill>
                  <a:srgbClr val="000066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A65E48-A22A-4370-8BCE-548D181A5604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Modeling for Circuit Simulation</a:t>
            </a:r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Circuit models</a:t>
            </a:r>
          </a:p>
          <a:p>
            <a:pPr lvl="1" eaLnBrk="1" hangingPunct="1"/>
            <a:r>
              <a:rPr lang="en-US" altLang="zh-TW" smtClean="0"/>
              <a:t>Modeling levels</a:t>
            </a:r>
          </a:p>
          <a:p>
            <a:pPr lvl="2" eaLnBrk="1" hangingPunct="1"/>
            <a:r>
              <a:rPr lang="en-US" altLang="zh-TW" smtClean="0"/>
              <a:t>Behavioral, logic, switch, timing, circuit </a:t>
            </a:r>
          </a:p>
          <a:p>
            <a:pPr lvl="1" eaLnBrk="1" hangingPunct="1"/>
            <a:r>
              <a:rPr lang="en-US" altLang="zh-TW" smtClean="0"/>
              <a:t>Modeling description (languages)</a:t>
            </a:r>
          </a:p>
          <a:p>
            <a:pPr eaLnBrk="1" hangingPunct="1"/>
            <a:r>
              <a:rPr lang="en-US" altLang="zh-TW" smtClean="0"/>
              <a:t>Signal models</a:t>
            </a:r>
          </a:p>
          <a:p>
            <a:pPr lvl="1" eaLnBrk="1" hangingPunct="1"/>
            <a:r>
              <a:rPr lang="en-US" altLang="zh-TW" smtClean="0"/>
              <a:t>Logic value models</a:t>
            </a:r>
          </a:p>
          <a:p>
            <a:pPr lvl="1" eaLnBrk="1" hangingPunct="1"/>
            <a:r>
              <a:rPr lang="en-US" altLang="zh-TW" smtClean="0"/>
              <a:t>Timing value models</a:t>
            </a:r>
          </a:p>
          <a:p>
            <a:pPr eaLnBrk="1" hangingPunct="1"/>
            <a:r>
              <a:rPr lang="en-US" altLang="zh-TW" smtClean="0"/>
              <a:t>Choices of models determine the complexity and accuracy of simulation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Event-Driven Simulation with Delays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While ( event list is not empty ){		  	t = next time in list;				process entries for time t;		</a:t>
            </a:r>
          </a:p>
          <a:p>
            <a:pPr>
              <a:buFont typeface="Wingdings" pitchFamily="2" charset="2"/>
              <a:buNone/>
            </a:pPr>
            <a:r>
              <a:rPr lang="en-US" altLang="zh-TW" dirty="0" smtClean="0"/>
              <a:t>   }					</a:t>
            </a:r>
          </a:p>
          <a:p>
            <a:r>
              <a:rPr lang="en-US" altLang="zh-TW" dirty="0" smtClean="0"/>
              <a:t>The key is to construct a queue entry for every time point 							</a:t>
            </a:r>
          </a:p>
        </p:txBody>
      </p:sp>
      <p:sp>
        <p:nvSpPr>
          <p:cNvPr id="3277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1F1013-E385-4852-AE47-4179DE291B40}" type="slidenum">
              <a:rPr lang="en-US" altLang="zh-TW" smtClean="0"/>
              <a:pPr/>
              <a:t>30</a:t>
            </a:fld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534F18-E831-43A1-92AB-73AC133E429D}" type="slidenum">
              <a:rPr lang="en-US" altLang="zh-TW" smtClean="0"/>
              <a:pPr/>
              <a:t>31</a:t>
            </a:fld>
            <a:endParaRPr lang="en-US" altLang="zh-TW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Time wheel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4389438"/>
            <a:ext cx="8229600" cy="1741487"/>
          </a:xfrm>
        </p:spPr>
        <p:txBody>
          <a:bodyPr/>
          <a:lstStyle/>
          <a:p>
            <a:pPr eaLnBrk="1" hangingPunct="1"/>
            <a:r>
              <a:rPr lang="en-US" altLang="zh-TW" sz="2600" smtClean="0"/>
              <a:t>Max units is the largest delay experienced by any event </a:t>
            </a:r>
          </a:p>
          <a:p>
            <a:pPr lvl="1" eaLnBrk="1" hangingPunct="1"/>
            <a:r>
              <a:rPr lang="en-US" altLang="zh-TW" sz="2200" smtClean="0"/>
              <a:t>All gates + interconnects</a:t>
            </a:r>
          </a:p>
          <a:p>
            <a:pPr lvl="1" eaLnBrk="1" hangingPunct="1"/>
            <a:r>
              <a:rPr lang="en-US" altLang="zh-TW" sz="2200" smtClean="0"/>
              <a:t>A total of max+1 slots</a:t>
            </a:r>
          </a:p>
        </p:txBody>
      </p:sp>
      <p:grpSp>
        <p:nvGrpSpPr>
          <p:cNvPr id="33797" name="Group 4"/>
          <p:cNvGrpSpPr>
            <a:grpSpLocks/>
          </p:cNvGrpSpPr>
          <p:nvPr/>
        </p:nvGrpSpPr>
        <p:grpSpPr bwMode="auto">
          <a:xfrm>
            <a:off x="1447800" y="1295400"/>
            <a:ext cx="6172200" cy="2684463"/>
            <a:chOff x="912" y="997"/>
            <a:chExt cx="3238" cy="1435"/>
          </a:xfrm>
        </p:grpSpPr>
        <p:grpSp>
          <p:nvGrpSpPr>
            <p:cNvPr id="33798" name="Group 5"/>
            <p:cNvGrpSpPr>
              <a:grpSpLocks/>
            </p:cNvGrpSpPr>
            <p:nvPr/>
          </p:nvGrpSpPr>
          <p:grpSpPr bwMode="auto">
            <a:xfrm>
              <a:off x="1474" y="1162"/>
              <a:ext cx="1512" cy="1270"/>
              <a:chOff x="3364" y="1480"/>
              <a:chExt cx="1512" cy="1270"/>
            </a:xfrm>
          </p:grpSpPr>
          <p:sp>
            <p:nvSpPr>
              <p:cNvPr id="33820" name="Freeform 6"/>
              <p:cNvSpPr>
                <a:spLocks/>
              </p:cNvSpPr>
              <p:nvPr/>
            </p:nvSpPr>
            <p:spPr bwMode="auto">
              <a:xfrm>
                <a:off x="3787" y="1480"/>
                <a:ext cx="1089" cy="1270"/>
              </a:xfrm>
              <a:custGeom>
                <a:avLst/>
                <a:gdLst>
                  <a:gd name="T0" fmla="*/ 545 w 1376"/>
                  <a:gd name="T1" fmla="*/ 0 h 1270"/>
                  <a:gd name="T2" fmla="*/ 761 w 1376"/>
                  <a:gd name="T3" fmla="*/ 45 h 1270"/>
                  <a:gd name="T4" fmla="*/ 939 w 1376"/>
                  <a:gd name="T5" fmla="*/ 181 h 1270"/>
                  <a:gd name="T6" fmla="*/ 1048 w 1376"/>
                  <a:gd name="T7" fmla="*/ 363 h 1270"/>
                  <a:gd name="T8" fmla="*/ 1083 w 1376"/>
                  <a:gd name="T9" fmla="*/ 544 h 1270"/>
                  <a:gd name="T10" fmla="*/ 1083 w 1376"/>
                  <a:gd name="T11" fmla="*/ 726 h 1270"/>
                  <a:gd name="T12" fmla="*/ 1048 w 1376"/>
                  <a:gd name="T13" fmla="*/ 907 h 1270"/>
                  <a:gd name="T14" fmla="*/ 939 w 1376"/>
                  <a:gd name="T15" fmla="*/ 1088 h 1270"/>
                  <a:gd name="T16" fmla="*/ 761 w 1376"/>
                  <a:gd name="T17" fmla="*/ 1225 h 1270"/>
                  <a:gd name="T18" fmla="*/ 545 w 1376"/>
                  <a:gd name="T19" fmla="*/ 1270 h 1270"/>
                  <a:gd name="T20" fmla="*/ 329 w 1376"/>
                  <a:gd name="T21" fmla="*/ 1225 h 1270"/>
                  <a:gd name="T22" fmla="*/ 150 w 1376"/>
                  <a:gd name="T23" fmla="*/ 1088 h 1270"/>
                  <a:gd name="T24" fmla="*/ 42 w 1376"/>
                  <a:gd name="T25" fmla="*/ 907 h 1270"/>
                  <a:gd name="T26" fmla="*/ 6 w 1376"/>
                  <a:gd name="T27" fmla="*/ 726 h 1270"/>
                  <a:gd name="T28" fmla="*/ 6 w 1376"/>
                  <a:gd name="T29" fmla="*/ 544 h 1270"/>
                  <a:gd name="T30" fmla="*/ 42 w 1376"/>
                  <a:gd name="T31" fmla="*/ 363 h 1270"/>
                  <a:gd name="T32" fmla="*/ 150 w 1376"/>
                  <a:gd name="T33" fmla="*/ 181 h 1270"/>
                  <a:gd name="T34" fmla="*/ 329 w 1376"/>
                  <a:gd name="T35" fmla="*/ 45 h 1270"/>
                  <a:gd name="T36" fmla="*/ 545 w 1376"/>
                  <a:gd name="T37" fmla="*/ 0 h 127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376"/>
                  <a:gd name="T58" fmla="*/ 0 h 1270"/>
                  <a:gd name="T59" fmla="*/ 1376 w 1376"/>
                  <a:gd name="T60" fmla="*/ 1270 h 127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376" h="1270">
                    <a:moveTo>
                      <a:pt x="688" y="0"/>
                    </a:moveTo>
                    <a:cubicBezTo>
                      <a:pt x="779" y="0"/>
                      <a:pt x="878" y="15"/>
                      <a:pt x="961" y="45"/>
                    </a:cubicBezTo>
                    <a:cubicBezTo>
                      <a:pt x="1044" y="75"/>
                      <a:pt x="1127" y="128"/>
                      <a:pt x="1187" y="181"/>
                    </a:cubicBezTo>
                    <a:cubicBezTo>
                      <a:pt x="1247" y="234"/>
                      <a:pt x="1294" y="303"/>
                      <a:pt x="1324" y="363"/>
                    </a:cubicBezTo>
                    <a:cubicBezTo>
                      <a:pt x="1354" y="423"/>
                      <a:pt x="1362" y="484"/>
                      <a:pt x="1369" y="544"/>
                    </a:cubicBezTo>
                    <a:cubicBezTo>
                      <a:pt x="1376" y="604"/>
                      <a:pt x="1376" y="666"/>
                      <a:pt x="1369" y="726"/>
                    </a:cubicBezTo>
                    <a:cubicBezTo>
                      <a:pt x="1362" y="786"/>
                      <a:pt x="1354" y="847"/>
                      <a:pt x="1324" y="907"/>
                    </a:cubicBezTo>
                    <a:cubicBezTo>
                      <a:pt x="1294" y="967"/>
                      <a:pt x="1247" y="1035"/>
                      <a:pt x="1187" y="1088"/>
                    </a:cubicBezTo>
                    <a:cubicBezTo>
                      <a:pt x="1127" y="1141"/>
                      <a:pt x="1044" y="1195"/>
                      <a:pt x="961" y="1225"/>
                    </a:cubicBezTo>
                    <a:cubicBezTo>
                      <a:pt x="878" y="1255"/>
                      <a:pt x="779" y="1270"/>
                      <a:pt x="688" y="1270"/>
                    </a:cubicBezTo>
                    <a:cubicBezTo>
                      <a:pt x="597" y="1270"/>
                      <a:pt x="499" y="1255"/>
                      <a:pt x="416" y="1225"/>
                    </a:cubicBezTo>
                    <a:cubicBezTo>
                      <a:pt x="333" y="1195"/>
                      <a:pt x="250" y="1141"/>
                      <a:pt x="190" y="1088"/>
                    </a:cubicBezTo>
                    <a:cubicBezTo>
                      <a:pt x="130" y="1035"/>
                      <a:pt x="83" y="967"/>
                      <a:pt x="53" y="907"/>
                    </a:cubicBezTo>
                    <a:cubicBezTo>
                      <a:pt x="23" y="847"/>
                      <a:pt x="16" y="786"/>
                      <a:pt x="8" y="726"/>
                    </a:cubicBezTo>
                    <a:cubicBezTo>
                      <a:pt x="0" y="666"/>
                      <a:pt x="0" y="604"/>
                      <a:pt x="8" y="544"/>
                    </a:cubicBezTo>
                    <a:cubicBezTo>
                      <a:pt x="16" y="484"/>
                      <a:pt x="23" y="423"/>
                      <a:pt x="53" y="363"/>
                    </a:cubicBezTo>
                    <a:cubicBezTo>
                      <a:pt x="83" y="303"/>
                      <a:pt x="130" y="234"/>
                      <a:pt x="190" y="181"/>
                    </a:cubicBezTo>
                    <a:cubicBezTo>
                      <a:pt x="250" y="128"/>
                      <a:pt x="333" y="75"/>
                      <a:pt x="416" y="45"/>
                    </a:cubicBezTo>
                    <a:cubicBezTo>
                      <a:pt x="499" y="15"/>
                      <a:pt x="597" y="0"/>
                      <a:pt x="688" y="0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21" name="Freeform 7"/>
              <p:cNvSpPr>
                <a:spLocks/>
              </p:cNvSpPr>
              <p:nvPr/>
            </p:nvSpPr>
            <p:spPr bwMode="auto">
              <a:xfrm>
                <a:off x="3696" y="1480"/>
                <a:ext cx="1104" cy="1270"/>
              </a:xfrm>
              <a:custGeom>
                <a:avLst/>
                <a:gdLst>
                  <a:gd name="T0" fmla="*/ 552 w 1376"/>
                  <a:gd name="T1" fmla="*/ 0 h 1270"/>
                  <a:gd name="T2" fmla="*/ 771 w 1376"/>
                  <a:gd name="T3" fmla="*/ 45 h 1270"/>
                  <a:gd name="T4" fmla="*/ 952 w 1376"/>
                  <a:gd name="T5" fmla="*/ 181 h 1270"/>
                  <a:gd name="T6" fmla="*/ 1062 w 1376"/>
                  <a:gd name="T7" fmla="*/ 363 h 1270"/>
                  <a:gd name="T8" fmla="*/ 1098 w 1376"/>
                  <a:gd name="T9" fmla="*/ 544 h 1270"/>
                  <a:gd name="T10" fmla="*/ 1098 w 1376"/>
                  <a:gd name="T11" fmla="*/ 726 h 1270"/>
                  <a:gd name="T12" fmla="*/ 1062 w 1376"/>
                  <a:gd name="T13" fmla="*/ 907 h 1270"/>
                  <a:gd name="T14" fmla="*/ 952 w 1376"/>
                  <a:gd name="T15" fmla="*/ 1088 h 1270"/>
                  <a:gd name="T16" fmla="*/ 771 w 1376"/>
                  <a:gd name="T17" fmla="*/ 1225 h 1270"/>
                  <a:gd name="T18" fmla="*/ 552 w 1376"/>
                  <a:gd name="T19" fmla="*/ 1270 h 1270"/>
                  <a:gd name="T20" fmla="*/ 334 w 1376"/>
                  <a:gd name="T21" fmla="*/ 1225 h 1270"/>
                  <a:gd name="T22" fmla="*/ 152 w 1376"/>
                  <a:gd name="T23" fmla="*/ 1088 h 1270"/>
                  <a:gd name="T24" fmla="*/ 43 w 1376"/>
                  <a:gd name="T25" fmla="*/ 907 h 1270"/>
                  <a:gd name="T26" fmla="*/ 6 w 1376"/>
                  <a:gd name="T27" fmla="*/ 726 h 1270"/>
                  <a:gd name="T28" fmla="*/ 6 w 1376"/>
                  <a:gd name="T29" fmla="*/ 544 h 1270"/>
                  <a:gd name="T30" fmla="*/ 43 w 1376"/>
                  <a:gd name="T31" fmla="*/ 363 h 1270"/>
                  <a:gd name="T32" fmla="*/ 152 w 1376"/>
                  <a:gd name="T33" fmla="*/ 181 h 1270"/>
                  <a:gd name="T34" fmla="*/ 334 w 1376"/>
                  <a:gd name="T35" fmla="*/ 45 h 1270"/>
                  <a:gd name="T36" fmla="*/ 552 w 1376"/>
                  <a:gd name="T37" fmla="*/ 0 h 127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376"/>
                  <a:gd name="T58" fmla="*/ 0 h 1270"/>
                  <a:gd name="T59" fmla="*/ 1376 w 1376"/>
                  <a:gd name="T60" fmla="*/ 1270 h 127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376" h="1270">
                    <a:moveTo>
                      <a:pt x="688" y="0"/>
                    </a:moveTo>
                    <a:cubicBezTo>
                      <a:pt x="779" y="0"/>
                      <a:pt x="878" y="15"/>
                      <a:pt x="961" y="45"/>
                    </a:cubicBezTo>
                    <a:cubicBezTo>
                      <a:pt x="1044" y="75"/>
                      <a:pt x="1127" y="128"/>
                      <a:pt x="1187" y="181"/>
                    </a:cubicBezTo>
                    <a:cubicBezTo>
                      <a:pt x="1247" y="234"/>
                      <a:pt x="1294" y="303"/>
                      <a:pt x="1324" y="363"/>
                    </a:cubicBezTo>
                    <a:cubicBezTo>
                      <a:pt x="1354" y="423"/>
                      <a:pt x="1362" y="484"/>
                      <a:pt x="1369" y="544"/>
                    </a:cubicBezTo>
                    <a:cubicBezTo>
                      <a:pt x="1376" y="604"/>
                      <a:pt x="1376" y="666"/>
                      <a:pt x="1369" y="726"/>
                    </a:cubicBezTo>
                    <a:cubicBezTo>
                      <a:pt x="1362" y="786"/>
                      <a:pt x="1354" y="847"/>
                      <a:pt x="1324" y="907"/>
                    </a:cubicBezTo>
                    <a:cubicBezTo>
                      <a:pt x="1294" y="967"/>
                      <a:pt x="1247" y="1035"/>
                      <a:pt x="1187" y="1088"/>
                    </a:cubicBezTo>
                    <a:cubicBezTo>
                      <a:pt x="1127" y="1141"/>
                      <a:pt x="1044" y="1195"/>
                      <a:pt x="961" y="1225"/>
                    </a:cubicBezTo>
                    <a:cubicBezTo>
                      <a:pt x="878" y="1255"/>
                      <a:pt x="779" y="1270"/>
                      <a:pt x="688" y="1270"/>
                    </a:cubicBezTo>
                    <a:cubicBezTo>
                      <a:pt x="597" y="1270"/>
                      <a:pt x="499" y="1255"/>
                      <a:pt x="416" y="1225"/>
                    </a:cubicBezTo>
                    <a:cubicBezTo>
                      <a:pt x="333" y="1195"/>
                      <a:pt x="250" y="1141"/>
                      <a:pt x="190" y="1088"/>
                    </a:cubicBezTo>
                    <a:cubicBezTo>
                      <a:pt x="130" y="1035"/>
                      <a:pt x="83" y="967"/>
                      <a:pt x="53" y="907"/>
                    </a:cubicBezTo>
                    <a:cubicBezTo>
                      <a:pt x="23" y="847"/>
                      <a:pt x="16" y="786"/>
                      <a:pt x="8" y="726"/>
                    </a:cubicBezTo>
                    <a:cubicBezTo>
                      <a:pt x="0" y="666"/>
                      <a:pt x="0" y="604"/>
                      <a:pt x="8" y="544"/>
                    </a:cubicBezTo>
                    <a:cubicBezTo>
                      <a:pt x="16" y="484"/>
                      <a:pt x="23" y="423"/>
                      <a:pt x="53" y="363"/>
                    </a:cubicBezTo>
                    <a:cubicBezTo>
                      <a:pt x="83" y="303"/>
                      <a:pt x="130" y="234"/>
                      <a:pt x="190" y="181"/>
                    </a:cubicBezTo>
                    <a:cubicBezTo>
                      <a:pt x="250" y="128"/>
                      <a:pt x="333" y="75"/>
                      <a:pt x="416" y="45"/>
                    </a:cubicBezTo>
                    <a:cubicBezTo>
                      <a:pt x="499" y="15"/>
                      <a:pt x="597" y="0"/>
                      <a:pt x="68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cxnSp>
            <p:nvCxnSpPr>
              <p:cNvPr id="33822" name="AutoShape 8"/>
              <p:cNvCxnSpPr>
                <a:cxnSpLocks noChangeShapeType="1"/>
                <a:stCxn id="33832" idx="18"/>
                <a:endCxn id="33820" idx="18"/>
              </p:cNvCxnSpPr>
              <p:nvPr/>
            </p:nvCxnSpPr>
            <p:spPr bwMode="auto">
              <a:xfrm>
                <a:off x="3916" y="1480"/>
                <a:ext cx="416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3" name="AutoShape 9"/>
              <p:cNvCxnSpPr>
                <a:cxnSpLocks noChangeShapeType="1"/>
                <a:stCxn id="33832" idx="2"/>
                <a:endCxn id="33820" idx="2"/>
              </p:cNvCxnSpPr>
              <p:nvPr/>
            </p:nvCxnSpPr>
            <p:spPr bwMode="auto">
              <a:xfrm>
                <a:off x="4316" y="1661"/>
                <a:ext cx="410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4" name="AutoShape 10"/>
              <p:cNvCxnSpPr>
                <a:cxnSpLocks noChangeShapeType="1"/>
                <a:stCxn id="33832" idx="3"/>
                <a:endCxn id="33820" idx="3"/>
              </p:cNvCxnSpPr>
              <p:nvPr/>
            </p:nvCxnSpPr>
            <p:spPr bwMode="auto">
              <a:xfrm>
                <a:off x="4426" y="1843"/>
                <a:ext cx="40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5" name="AutoShape 11"/>
              <p:cNvCxnSpPr>
                <a:cxnSpLocks noChangeShapeType="1"/>
                <a:stCxn id="33832" idx="1"/>
                <a:endCxn id="33820" idx="1"/>
              </p:cNvCxnSpPr>
              <p:nvPr/>
            </p:nvCxnSpPr>
            <p:spPr bwMode="auto">
              <a:xfrm>
                <a:off x="4135" y="1525"/>
                <a:ext cx="413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6" name="AutoShape 12"/>
              <p:cNvCxnSpPr>
                <a:cxnSpLocks noChangeShapeType="1"/>
                <a:stCxn id="33832" idx="4"/>
                <a:endCxn id="33820" idx="4"/>
              </p:cNvCxnSpPr>
              <p:nvPr/>
            </p:nvCxnSpPr>
            <p:spPr bwMode="auto">
              <a:xfrm>
                <a:off x="4462" y="2024"/>
                <a:ext cx="408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7" name="AutoShape 13"/>
              <p:cNvCxnSpPr>
                <a:cxnSpLocks noChangeShapeType="1"/>
                <a:stCxn id="33832" idx="5"/>
                <a:endCxn id="33820" idx="5"/>
              </p:cNvCxnSpPr>
              <p:nvPr/>
            </p:nvCxnSpPr>
            <p:spPr bwMode="auto">
              <a:xfrm>
                <a:off x="4462" y="2206"/>
                <a:ext cx="408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8" name="AutoShape 14"/>
              <p:cNvCxnSpPr>
                <a:cxnSpLocks noChangeShapeType="1"/>
                <a:stCxn id="33832" idx="6"/>
                <a:endCxn id="33820" idx="6"/>
              </p:cNvCxnSpPr>
              <p:nvPr/>
            </p:nvCxnSpPr>
            <p:spPr bwMode="auto">
              <a:xfrm>
                <a:off x="4426" y="2387"/>
                <a:ext cx="40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29" name="AutoShape 15"/>
              <p:cNvCxnSpPr>
                <a:cxnSpLocks noChangeShapeType="1"/>
                <a:stCxn id="33832" idx="7"/>
                <a:endCxn id="33820" idx="7"/>
              </p:cNvCxnSpPr>
              <p:nvPr/>
            </p:nvCxnSpPr>
            <p:spPr bwMode="auto">
              <a:xfrm>
                <a:off x="4316" y="2568"/>
                <a:ext cx="410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30" name="AutoShape 16"/>
              <p:cNvCxnSpPr>
                <a:cxnSpLocks noChangeShapeType="1"/>
                <a:stCxn id="33832" idx="8"/>
                <a:endCxn id="33820" idx="8"/>
              </p:cNvCxnSpPr>
              <p:nvPr/>
            </p:nvCxnSpPr>
            <p:spPr bwMode="auto">
              <a:xfrm>
                <a:off x="4135" y="2705"/>
                <a:ext cx="413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33831" name="AutoShape 17"/>
              <p:cNvCxnSpPr>
                <a:cxnSpLocks noChangeShapeType="1"/>
                <a:stCxn id="33832" idx="9"/>
                <a:endCxn id="33820" idx="9"/>
              </p:cNvCxnSpPr>
              <p:nvPr/>
            </p:nvCxnSpPr>
            <p:spPr bwMode="auto">
              <a:xfrm>
                <a:off x="3916" y="2750"/>
                <a:ext cx="416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  <p:sp>
            <p:nvSpPr>
              <p:cNvPr id="33832" name="Freeform 18"/>
              <p:cNvSpPr>
                <a:spLocks/>
              </p:cNvSpPr>
              <p:nvPr/>
            </p:nvSpPr>
            <p:spPr bwMode="auto">
              <a:xfrm>
                <a:off x="3364" y="1480"/>
                <a:ext cx="1104" cy="1270"/>
              </a:xfrm>
              <a:custGeom>
                <a:avLst/>
                <a:gdLst>
                  <a:gd name="T0" fmla="*/ 552 w 1376"/>
                  <a:gd name="T1" fmla="*/ 0 h 1270"/>
                  <a:gd name="T2" fmla="*/ 771 w 1376"/>
                  <a:gd name="T3" fmla="*/ 45 h 1270"/>
                  <a:gd name="T4" fmla="*/ 952 w 1376"/>
                  <a:gd name="T5" fmla="*/ 181 h 1270"/>
                  <a:gd name="T6" fmla="*/ 1062 w 1376"/>
                  <a:gd name="T7" fmla="*/ 363 h 1270"/>
                  <a:gd name="T8" fmla="*/ 1098 w 1376"/>
                  <a:gd name="T9" fmla="*/ 544 h 1270"/>
                  <a:gd name="T10" fmla="*/ 1098 w 1376"/>
                  <a:gd name="T11" fmla="*/ 726 h 1270"/>
                  <a:gd name="T12" fmla="*/ 1062 w 1376"/>
                  <a:gd name="T13" fmla="*/ 907 h 1270"/>
                  <a:gd name="T14" fmla="*/ 952 w 1376"/>
                  <a:gd name="T15" fmla="*/ 1088 h 1270"/>
                  <a:gd name="T16" fmla="*/ 771 w 1376"/>
                  <a:gd name="T17" fmla="*/ 1225 h 1270"/>
                  <a:gd name="T18" fmla="*/ 552 w 1376"/>
                  <a:gd name="T19" fmla="*/ 1270 h 1270"/>
                  <a:gd name="T20" fmla="*/ 334 w 1376"/>
                  <a:gd name="T21" fmla="*/ 1225 h 1270"/>
                  <a:gd name="T22" fmla="*/ 152 w 1376"/>
                  <a:gd name="T23" fmla="*/ 1088 h 1270"/>
                  <a:gd name="T24" fmla="*/ 43 w 1376"/>
                  <a:gd name="T25" fmla="*/ 907 h 1270"/>
                  <a:gd name="T26" fmla="*/ 6 w 1376"/>
                  <a:gd name="T27" fmla="*/ 726 h 1270"/>
                  <a:gd name="T28" fmla="*/ 6 w 1376"/>
                  <a:gd name="T29" fmla="*/ 544 h 1270"/>
                  <a:gd name="T30" fmla="*/ 43 w 1376"/>
                  <a:gd name="T31" fmla="*/ 363 h 1270"/>
                  <a:gd name="T32" fmla="*/ 152 w 1376"/>
                  <a:gd name="T33" fmla="*/ 181 h 1270"/>
                  <a:gd name="T34" fmla="*/ 334 w 1376"/>
                  <a:gd name="T35" fmla="*/ 45 h 1270"/>
                  <a:gd name="T36" fmla="*/ 552 w 1376"/>
                  <a:gd name="T37" fmla="*/ 0 h 127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376"/>
                  <a:gd name="T58" fmla="*/ 0 h 1270"/>
                  <a:gd name="T59" fmla="*/ 1376 w 1376"/>
                  <a:gd name="T60" fmla="*/ 1270 h 127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376" h="1270">
                    <a:moveTo>
                      <a:pt x="688" y="0"/>
                    </a:moveTo>
                    <a:cubicBezTo>
                      <a:pt x="779" y="0"/>
                      <a:pt x="878" y="15"/>
                      <a:pt x="961" y="45"/>
                    </a:cubicBezTo>
                    <a:cubicBezTo>
                      <a:pt x="1044" y="75"/>
                      <a:pt x="1127" y="128"/>
                      <a:pt x="1187" y="181"/>
                    </a:cubicBezTo>
                    <a:cubicBezTo>
                      <a:pt x="1247" y="234"/>
                      <a:pt x="1294" y="303"/>
                      <a:pt x="1324" y="363"/>
                    </a:cubicBezTo>
                    <a:cubicBezTo>
                      <a:pt x="1354" y="423"/>
                      <a:pt x="1362" y="484"/>
                      <a:pt x="1369" y="544"/>
                    </a:cubicBezTo>
                    <a:cubicBezTo>
                      <a:pt x="1376" y="604"/>
                      <a:pt x="1376" y="666"/>
                      <a:pt x="1369" y="726"/>
                    </a:cubicBezTo>
                    <a:cubicBezTo>
                      <a:pt x="1362" y="786"/>
                      <a:pt x="1354" y="847"/>
                      <a:pt x="1324" y="907"/>
                    </a:cubicBezTo>
                    <a:cubicBezTo>
                      <a:pt x="1294" y="967"/>
                      <a:pt x="1247" y="1035"/>
                      <a:pt x="1187" y="1088"/>
                    </a:cubicBezTo>
                    <a:cubicBezTo>
                      <a:pt x="1127" y="1141"/>
                      <a:pt x="1044" y="1195"/>
                      <a:pt x="961" y="1225"/>
                    </a:cubicBezTo>
                    <a:cubicBezTo>
                      <a:pt x="878" y="1255"/>
                      <a:pt x="779" y="1270"/>
                      <a:pt x="688" y="1270"/>
                    </a:cubicBezTo>
                    <a:cubicBezTo>
                      <a:pt x="597" y="1270"/>
                      <a:pt x="499" y="1255"/>
                      <a:pt x="416" y="1225"/>
                    </a:cubicBezTo>
                    <a:cubicBezTo>
                      <a:pt x="333" y="1195"/>
                      <a:pt x="250" y="1141"/>
                      <a:pt x="190" y="1088"/>
                    </a:cubicBezTo>
                    <a:cubicBezTo>
                      <a:pt x="130" y="1035"/>
                      <a:pt x="83" y="967"/>
                      <a:pt x="53" y="907"/>
                    </a:cubicBezTo>
                    <a:cubicBezTo>
                      <a:pt x="23" y="847"/>
                      <a:pt x="16" y="786"/>
                      <a:pt x="8" y="726"/>
                    </a:cubicBezTo>
                    <a:cubicBezTo>
                      <a:pt x="0" y="666"/>
                      <a:pt x="0" y="604"/>
                      <a:pt x="8" y="544"/>
                    </a:cubicBezTo>
                    <a:cubicBezTo>
                      <a:pt x="16" y="484"/>
                      <a:pt x="23" y="423"/>
                      <a:pt x="53" y="363"/>
                    </a:cubicBezTo>
                    <a:cubicBezTo>
                      <a:pt x="83" y="303"/>
                      <a:pt x="130" y="234"/>
                      <a:pt x="190" y="181"/>
                    </a:cubicBezTo>
                    <a:cubicBezTo>
                      <a:pt x="250" y="128"/>
                      <a:pt x="333" y="75"/>
                      <a:pt x="416" y="45"/>
                    </a:cubicBezTo>
                    <a:cubicBezTo>
                      <a:pt x="499" y="15"/>
                      <a:pt x="597" y="0"/>
                      <a:pt x="68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3833" name="AutoShape 19"/>
              <p:cNvSpPr>
                <a:spLocks noChangeArrowheads="1"/>
              </p:cNvSpPr>
              <p:nvPr/>
            </p:nvSpPr>
            <p:spPr bwMode="auto">
              <a:xfrm>
                <a:off x="4468" y="1661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t=0</a:t>
                </a:r>
              </a:p>
            </p:txBody>
          </p:sp>
          <p:sp>
            <p:nvSpPr>
              <p:cNvPr id="33834" name="AutoShape 20"/>
              <p:cNvSpPr>
                <a:spLocks noChangeArrowheads="1"/>
              </p:cNvSpPr>
              <p:nvPr/>
            </p:nvSpPr>
            <p:spPr bwMode="auto">
              <a:xfrm>
                <a:off x="4558" y="1842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t=1</a:t>
                </a:r>
              </a:p>
            </p:txBody>
          </p:sp>
          <p:sp>
            <p:nvSpPr>
              <p:cNvPr id="33835" name="AutoShape 21"/>
              <p:cNvSpPr>
                <a:spLocks noChangeArrowheads="1"/>
              </p:cNvSpPr>
              <p:nvPr/>
            </p:nvSpPr>
            <p:spPr bwMode="auto">
              <a:xfrm>
                <a:off x="4604" y="2023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t=2</a:t>
                </a:r>
              </a:p>
            </p:txBody>
          </p:sp>
          <p:sp>
            <p:nvSpPr>
              <p:cNvPr id="33836" name="AutoShape 22"/>
              <p:cNvSpPr>
                <a:spLocks noChangeArrowheads="1"/>
              </p:cNvSpPr>
              <p:nvPr/>
            </p:nvSpPr>
            <p:spPr bwMode="auto">
              <a:xfrm>
                <a:off x="4604" y="2205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t=3</a:t>
                </a:r>
              </a:p>
            </p:txBody>
          </p:sp>
          <p:sp>
            <p:nvSpPr>
              <p:cNvPr id="33837" name="AutoShape 23"/>
              <p:cNvSpPr>
                <a:spLocks noChangeArrowheads="1"/>
              </p:cNvSpPr>
              <p:nvPr/>
            </p:nvSpPr>
            <p:spPr bwMode="auto">
              <a:xfrm>
                <a:off x="4558" y="2386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t=4</a:t>
                </a:r>
              </a:p>
            </p:txBody>
          </p:sp>
          <p:sp>
            <p:nvSpPr>
              <p:cNvPr id="33838" name="AutoShape 24"/>
              <p:cNvSpPr>
                <a:spLocks noChangeArrowheads="1"/>
              </p:cNvSpPr>
              <p:nvPr/>
            </p:nvSpPr>
            <p:spPr bwMode="auto">
              <a:xfrm>
                <a:off x="4377" y="2523"/>
                <a:ext cx="227" cy="182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t=5</a:t>
                </a:r>
              </a:p>
            </p:txBody>
          </p:sp>
          <p:sp>
            <p:nvSpPr>
              <p:cNvPr id="33839" name="AutoShape 25"/>
              <p:cNvSpPr>
                <a:spLocks noChangeArrowheads="1"/>
              </p:cNvSpPr>
              <p:nvPr/>
            </p:nvSpPr>
            <p:spPr bwMode="auto">
              <a:xfrm>
                <a:off x="4331" y="1525"/>
                <a:ext cx="363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kumimoji="0" lang="en-US" altLang="zh-TW">
                    <a:latin typeface="Helvetica" pitchFamily="34" charset="0"/>
                  </a:rPr>
                  <a:t>t=max</a:t>
                </a:r>
              </a:p>
            </p:txBody>
          </p:sp>
        </p:grpSp>
        <p:sp>
          <p:nvSpPr>
            <p:cNvPr id="33799" name="AutoShape 26"/>
            <p:cNvSpPr>
              <a:spLocks noChangeArrowheads="1"/>
            </p:cNvSpPr>
            <p:nvPr/>
          </p:nvSpPr>
          <p:spPr bwMode="auto">
            <a:xfrm>
              <a:off x="912" y="1536"/>
              <a:ext cx="907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sz="2000">
                  <a:latin typeface="Helvetica" pitchFamily="34" charset="0"/>
                </a:rPr>
                <a:t>Current time ptr</a:t>
              </a:r>
            </a:p>
          </p:txBody>
        </p:sp>
        <p:sp>
          <p:nvSpPr>
            <p:cNvPr id="33800" name="AutoShape 27"/>
            <p:cNvSpPr>
              <a:spLocks noChangeArrowheads="1"/>
            </p:cNvSpPr>
            <p:nvPr/>
          </p:nvSpPr>
          <p:spPr bwMode="auto">
            <a:xfrm>
              <a:off x="3107" y="1389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cxnSp>
          <p:nvCxnSpPr>
            <p:cNvPr id="33801" name="AutoShape 28"/>
            <p:cNvCxnSpPr>
              <a:cxnSpLocks noChangeShapeType="1"/>
              <a:stCxn id="33833" idx="3"/>
              <a:endCxn id="33800" idx="1"/>
            </p:cNvCxnSpPr>
            <p:nvPr/>
          </p:nvCxnSpPr>
          <p:spPr bwMode="auto">
            <a:xfrm>
              <a:off x="2805" y="1434"/>
              <a:ext cx="302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3802" name="AutoShape 29"/>
            <p:cNvSpPr>
              <a:spLocks noChangeArrowheads="1"/>
            </p:cNvSpPr>
            <p:nvPr/>
          </p:nvSpPr>
          <p:spPr bwMode="auto">
            <a:xfrm>
              <a:off x="3515" y="1389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3" name="AutoShape 30"/>
            <p:cNvSpPr>
              <a:spLocks noChangeArrowheads="1"/>
            </p:cNvSpPr>
            <p:nvPr/>
          </p:nvSpPr>
          <p:spPr bwMode="auto">
            <a:xfrm>
              <a:off x="3107" y="1752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4" name="AutoShape 31"/>
            <p:cNvSpPr>
              <a:spLocks noChangeArrowheads="1"/>
            </p:cNvSpPr>
            <p:nvPr/>
          </p:nvSpPr>
          <p:spPr bwMode="auto">
            <a:xfrm>
              <a:off x="3515" y="1752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5" name="AutoShape 32"/>
            <p:cNvSpPr>
              <a:spLocks noChangeArrowheads="1"/>
            </p:cNvSpPr>
            <p:nvPr/>
          </p:nvSpPr>
          <p:spPr bwMode="auto">
            <a:xfrm>
              <a:off x="3923" y="1752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6" name="AutoShape 33"/>
            <p:cNvSpPr>
              <a:spLocks noChangeArrowheads="1"/>
            </p:cNvSpPr>
            <p:nvPr/>
          </p:nvSpPr>
          <p:spPr bwMode="auto">
            <a:xfrm>
              <a:off x="3107" y="1933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7" name="AutoShape 34"/>
            <p:cNvSpPr>
              <a:spLocks noChangeArrowheads="1"/>
            </p:cNvSpPr>
            <p:nvPr/>
          </p:nvSpPr>
          <p:spPr bwMode="auto">
            <a:xfrm>
              <a:off x="3107" y="2115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8" name="AutoShape 35"/>
            <p:cNvSpPr>
              <a:spLocks noChangeArrowheads="1"/>
            </p:cNvSpPr>
            <p:nvPr/>
          </p:nvSpPr>
          <p:spPr bwMode="auto">
            <a:xfrm>
              <a:off x="3107" y="2251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sp>
          <p:nvSpPr>
            <p:cNvPr id="33809" name="AutoShape 36"/>
            <p:cNvSpPr>
              <a:spLocks noChangeArrowheads="1"/>
            </p:cNvSpPr>
            <p:nvPr/>
          </p:nvSpPr>
          <p:spPr bwMode="auto">
            <a:xfrm>
              <a:off x="3515" y="2251"/>
              <a:ext cx="227" cy="91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cxnSp>
          <p:nvCxnSpPr>
            <p:cNvPr id="33810" name="AutoShape 37"/>
            <p:cNvCxnSpPr>
              <a:cxnSpLocks noChangeShapeType="1"/>
              <a:stCxn id="33800" idx="3"/>
              <a:endCxn id="33802" idx="1"/>
            </p:cNvCxnSpPr>
            <p:nvPr/>
          </p:nvCxnSpPr>
          <p:spPr bwMode="auto">
            <a:xfrm>
              <a:off x="3334" y="1435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1" name="AutoShape 38"/>
            <p:cNvCxnSpPr>
              <a:cxnSpLocks noChangeShapeType="1"/>
              <a:stCxn id="33835" idx="3"/>
              <a:endCxn id="33803" idx="1"/>
            </p:cNvCxnSpPr>
            <p:nvPr/>
          </p:nvCxnSpPr>
          <p:spPr bwMode="auto">
            <a:xfrm>
              <a:off x="2941" y="1796"/>
              <a:ext cx="166" cy="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2" name="AutoShape 39"/>
            <p:cNvCxnSpPr>
              <a:cxnSpLocks noChangeShapeType="1"/>
              <a:stCxn id="33803" idx="3"/>
              <a:endCxn id="33804" idx="1"/>
            </p:cNvCxnSpPr>
            <p:nvPr/>
          </p:nvCxnSpPr>
          <p:spPr bwMode="auto">
            <a:xfrm>
              <a:off x="3334" y="1798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3" name="AutoShape 40"/>
            <p:cNvCxnSpPr>
              <a:cxnSpLocks noChangeShapeType="1"/>
              <a:stCxn id="33804" idx="3"/>
              <a:endCxn id="33805" idx="1"/>
            </p:cNvCxnSpPr>
            <p:nvPr/>
          </p:nvCxnSpPr>
          <p:spPr bwMode="auto">
            <a:xfrm>
              <a:off x="3742" y="1798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4" name="AutoShape 41"/>
            <p:cNvCxnSpPr>
              <a:cxnSpLocks noChangeShapeType="1"/>
              <a:stCxn id="33836" idx="3"/>
              <a:endCxn id="33806" idx="1"/>
            </p:cNvCxnSpPr>
            <p:nvPr/>
          </p:nvCxnSpPr>
          <p:spPr bwMode="auto">
            <a:xfrm>
              <a:off x="2941" y="1978"/>
              <a:ext cx="166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5" name="AutoShape 42"/>
            <p:cNvCxnSpPr>
              <a:cxnSpLocks noChangeShapeType="1"/>
              <a:stCxn id="33837" idx="3"/>
              <a:endCxn id="33807" idx="1"/>
            </p:cNvCxnSpPr>
            <p:nvPr/>
          </p:nvCxnSpPr>
          <p:spPr bwMode="auto">
            <a:xfrm>
              <a:off x="2895" y="2159"/>
              <a:ext cx="212" cy="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6" name="AutoShape 43"/>
            <p:cNvCxnSpPr>
              <a:cxnSpLocks noChangeShapeType="1"/>
              <a:stCxn id="33838" idx="3"/>
              <a:endCxn id="33808" idx="1"/>
            </p:cNvCxnSpPr>
            <p:nvPr/>
          </p:nvCxnSpPr>
          <p:spPr bwMode="auto">
            <a:xfrm>
              <a:off x="2714" y="2296"/>
              <a:ext cx="393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3817" name="AutoShape 44"/>
            <p:cNvCxnSpPr>
              <a:cxnSpLocks noChangeShapeType="1"/>
              <a:stCxn id="33808" idx="3"/>
              <a:endCxn id="33809" idx="1"/>
            </p:cNvCxnSpPr>
            <p:nvPr/>
          </p:nvCxnSpPr>
          <p:spPr bwMode="auto">
            <a:xfrm>
              <a:off x="3334" y="2297"/>
              <a:ext cx="181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3818" name="Text Box 45"/>
            <p:cNvSpPr txBox="1">
              <a:spLocks noChangeArrowheads="1"/>
            </p:cNvSpPr>
            <p:nvPr/>
          </p:nvSpPr>
          <p:spPr bwMode="auto">
            <a:xfrm>
              <a:off x="3214" y="997"/>
              <a:ext cx="684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Event Lists</a:t>
              </a:r>
            </a:p>
          </p:txBody>
        </p:sp>
        <p:sp>
          <p:nvSpPr>
            <p:cNvPr id="33819" name="Line 46"/>
            <p:cNvSpPr>
              <a:spLocks noChangeShapeType="1"/>
            </p:cNvSpPr>
            <p:nvPr/>
          </p:nvSpPr>
          <p:spPr bwMode="auto">
            <a:xfrm>
              <a:off x="1920" y="1632"/>
              <a:ext cx="6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wrap="none" lIns="92075" tIns="46038" rIns="92075" bIns="46038">
              <a:spAutoFit/>
            </a:bodyPr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845924-C741-497C-98FC-5CCB3C3243E0}" type="slidenum">
              <a:rPr lang="en-US" altLang="zh-TW" smtClean="0"/>
              <a:pPr/>
              <a:t>32</a:t>
            </a:fld>
            <a:endParaRPr lang="en-US" altLang="zh-TW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Flow of Simulation with Delays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3482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398588"/>
            <a:ext cx="9001125" cy="512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2" name="矩形 6"/>
          <p:cNvSpPr>
            <a:spLocks noChangeArrowheads="1"/>
          </p:cNvSpPr>
          <p:nvPr/>
        </p:nvSpPr>
        <p:spPr bwMode="auto">
          <a:xfrm>
            <a:off x="3357563" y="1000125"/>
            <a:ext cx="3248025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altLang="zh-TW" sz="2400">
                <a:solidFill>
                  <a:srgbClr val="0033CC"/>
                </a:solidFill>
              </a:rPr>
              <a:t>Algorithm 1 (two-pass)</a:t>
            </a:r>
            <a:endParaRPr lang="en-US" altLang="zh-TW" sz="2400" b="1">
              <a:solidFill>
                <a:srgbClr val="0033CC"/>
              </a:solidFill>
              <a:latin typeface="Arial Black" pitchFamily="34" charset="0"/>
            </a:endParaRPr>
          </a:p>
        </p:txBody>
      </p:sp>
      <p:sp>
        <p:nvSpPr>
          <p:cNvPr id="34823" name="矩形 7"/>
          <p:cNvSpPr>
            <a:spLocks noChangeArrowheads="1"/>
          </p:cNvSpPr>
          <p:nvPr/>
        </p:nvSpPr>
        <p:spPr bwMode="auto">
          <a:xfrm>
            <a:off x="71438" y="6143625"/>
            <a:ext cx="4143375" cy="64611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/>
              <a:t>retrieves the entries from event list &amp; determine the activated gates.</a:t>
            </a:r>
            <a:endParaRPr lang="zh-TW" altLang="en-US"/>
          </a:p>
        </p:txBody>
      </p:sp>
      <p:sp>
        <p:nvSpPr>
          <p:cNvPr id="34824" name="矩形 8"/>
          <p:cNvSpPr>
            <a:spLocks noChangeArrowheads="1"/>
          </p:cNvSpPr>
          <p:nvPr/>
        </p:nvSpPr>
        <p:spPr bwMode="auto">
          <a:xfrm>
            <a:off x="6572250" y="5286375"/>
            <a:ext cx="2571750" cy="923925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/>
              <a:t>evaluates the activated gates and schedules their computed values.</a:t>
            </a:r>
            <a:endParaRPr lang="zh-TW" altLang="en-US"/>
          </a:p>
        </p:txBody>
      </p:sp>
      <p:sp>
        <p:nvSpPr>
          <p:cNvPr id="34825" name="文字方塊 9"/>
          <p:cNvSpPr txBox="1">
            <a:spLocks noChangeArrowheads="1"/>
          </p:cNvSpPr>
          <p:nvPr/>
        </p:nvSpPr>
        <p:spPr bwMode="auto">
          <a:xfrm>
            <a:off x="38100" y="5845175"/>
            <a:ext cx="9159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b="1"/>
              <a:t>Pass 1</a:t>
            </a:r>
            <a:endParaRPr lang="zh-TW" altLang="en-US" b="1"/>
          </a:p>
        </p:txBody>
      </p:sp>
      <p:sp>
        <p:nvSpPr>
          <p:cNvPr id="34826" name="文字方塊 10"/>
          <p:cNvSpPr txBox="1">
            <a:spLocks noChangeArrowheads="1"/>
          </p:cNvSpPr>
          <p:nvPr/>
        </p:nvSpPr>
        <p:spPr bwMode="auto">
          <a:xfrm>
            <a:off x="6572250" y="6215063"/>
            <a:ext cx="9159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b="1"/>
              <a:t>Pass 2</a:t>
            </a:r>
            <a:endParaRPr lang="zh-TW" alt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9A5FDB-6BC5-46C6-8796-375CEF811025}" type="slidenum">
              <a:rPr lang="en-US" altLang="zh-TW" smtClean="0"/>
              <a:pPr/>
              <a:t>33</a:t>
            </a:fld>
            <a:endParaRPr lang="en-US" altLang="zh-TW" smtClean="0"/>
          </a:p>
        </p:txBody>
      </p:sp>
      <p:sp>
        <p:nvSpPr>
          <p:cNvPr id="35843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829550" cy="1295400"/>
          </a:xfrm>
        </p:spPr>
        <p:txBody>
          <a:bodyPr/>
          <a:lstStyle/>
          <a:p>
            <a:pPr eaLnBrk="1" hangingPunct="1"/>
            <a:r>
              <a:rPr lang="en-US" altLang="zh-TW" smtClean="0"/>
              <a:t>Simulation with Delays</a:t>
            </a:r>
            <a:br>
              <a:rPr lang="en-US" altLang="zh-TW" smtClean="0"/>
            </a:br>
            <a:endParaRPr lang="zh-TW" altLang="en-US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393700" y="1404938"/>
            <a:ext cx="8750300" cy="5453062"/>
          </a:xfrm>
        </p:spPr>
        <p:txBody>
          <a:bodyPr lIns="92075" tIns="46038" rIns="92075" bIns="46038">
            <a:spAutoFit/>
          </a:bodyPr>
          <a:lstStyle/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i="1" smtClean="0"/>
              <a:t>Activated</a:t>
            </a:r>
            <a:r>
              <a:rPr lang="en-US" altLang="zh-TW" sz="2000" b="1" smtClean="0"/>
              <a:t> = </a:t>
            </a:r>
            <a:r>
              <a:rPr lang="en-US" altLang="zh-TW" sz="2000" b="1" smtClean="0">
                <a:latin typeface="Symbol" pitchFamily="18" charset="2"/>
              </a:rPr>
              <a:t>f</a:t>
            </a:r>
            <a:r>
              <a:rPr lang="en-US" altLang="zh-TW" sz="2000" b="1" smtClean="0"/>
              <a:t>		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/>
              <a:t>For every event (</a:t>
            </a:r>
            <a:r>
              <a:rPr lang="en-US" altLang="zh-TW" sz="2000" b="1" i="1" smtClean="0"/>
              <a:t>g</a:t>
            </a:r>
            <a:r>
              <a:rPr lang="en-US" altLang="zh-TW" sz="2000" b="1" smtClean="0"/>
              <a:t>, </a:t>
            </a:r>
            <a:r>
              <a:rPr lang="en-US" altLang="zh-TW" sz="2000" b="1" i="1" smtClean="0"/>
              <a:t>v</a:t>
            </a:r>
            <a:r>
              <a:rPr lang="en-US" altLang="zh-TW" sz="2000" b="1" i="1" baseline="-25000" smtClean="0"/>
              <a:t>g</a:t>
            </a:r>
            <a:r>
              <a:rPr lang="en-US" altLang="zh-TW" sz="2000" b="1" baseline="30000" smtClean="0">
                <a:latin typeface="Symbol" pitchFamily="18" charset="2"/>
              </a:rPr>
              <a:t>+</a:t>
            </a:r>
            <a:r>
              <a:rPr lang="en-US" altLang="zh-TW" sz="2000" b="1" smtClean="0"/>
              <a:t>) at list of time </a:t>
            </a:r>
            <a:r>
              <a:rPr lang="en-US" altLang="zh-TW" sz="2000" b="1" i="1" smtClean="0"/>
              <a:t>t </a:t>
            </a:r>
            <a:r>
              <a:rPr lang="en-US" altLang="zh-TW" sz="2000" b="1" smtClean="0">
                <a:solidFill>
                  <a:srgbClr val="000000"/>
                </a:solidFill>
              </a:rPr>
              <a:t>{ </a:t>
            </a:r>
            <a:r>
              <a:rPr lang="en-US" altLang="zh-TW" sz="2000" b="1" smtClean="0">
                <a:solidFill>
                  <a:srgbClr val="0033CC"/>
                </a:solidFill>
              </a:rPr>
              <a:t>//from L</a:t>
            </a:r>
            <a:r>
              <a:rPr lang="en-US" altLang="zh-TW" sz="2000" b="1" baseline="-25000" smtClean="0">
                <a:solidFill>
                  <a:srgbClr val="0033CC"/>
                </a:solidFill>
              </a:rPr>
              <a:t>E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	if  </a:t>
            </a:r>
            <a:r>
              <a:rPr lang="en-US" altLang="zh-TW" sz="2000" b="1" smtClean="0"/>
              <a:t>(</a:t>
            </a:r>
            <a:r>
              <a:rPr lang="en-US" altLang="zh-TW" sz="2000" b="1" i="1" smtClean="0"/>
              <a:t>v</a:t>
            </a:r>
            <a:r>
              <a:rPr lang="en-US" altLang="zh-TW" sz="2000" b="1" i="1" baseline="-25000" smtClean="0"/>
              <a:t>g</a:t>
            </a:r>
            <a:r>
              <a:rPr lang="en-US" altLang="zh-TW" sz="2000" b="1" baseline="30000" smtClean="0">
                <a:latin typeface="Symbol" pitchFamily="18" charset="2"/>
              </a:rPr>
              <a:t>+</a:t>
            </a:r>
            <a:r>
              <a:rPr lang="en-US" altLang="zh-TW" sz="2000" b="1" smtClean="0"/>
              <a:t> </a:t>
            </a:r>
            <a:r>
              <a:rPr lang="en-US" altLang="zh-TW" sz="2000" b="1" i="1" smtClean="0">
                <a:sym typeface="Symbol" pitchFamily="18" charset="2"/>
              </a:rPr>
              <a:t></a:t>
            </a:r>
            <a:r>
              <a:rPr lang="en-US" altLang="zh-TW" sz="2000" b="1" smtClean="0"/>
              <a:t> </a:t>
            </a:r>
            <a:r>
              <a:rPr lang="en-US" altLang="zh-TW" sz="2000" b="1" i="1" smtClean="0"/>
              <a:t>v</a:t>
            </a:r>
            <a:r>
              <a:rPr lang="en-US" altLang="zh-TW" sz="2000" b="1" i="1" baseline="-25000" smtClean="0"/>
              <a:t>g </a:t>
            </a:r>
            <a:r>
              <a:rPr lang="en-US" altLang="zh-TW" sz="2000" b="1" smtClean="0">
                <a:solidFill>
                  <a:srgbClr val="000000"/>
                </a:solidFill>
              </a:rPr>
              <a:t>) </a:t>
            </a:r>
            <a:r>
              <a:rPr lang="en-US" altLang="zh-TW" sz="2000" b="1" smtClean="0">
                <a:solidFill>
                  <a:srgbClr val="0033CC"/>
                </a:solidFill>
              </a:rPr>
              <a:t>// </a:t>
            </a:r>
            <a:r>
              <a:rPr lang="en-US" altLang="zh-TW" sz="2000" b="1" i="1" smtClean="0">
                <a:solidFill>
                  <a:srgbClr val="0033CC"/>
                </a:solidFill>
              </a:rPr>
              <a:t>v</a:t>
            </a:r>
            <a:r>
              <a:rPr lang="en-US" altLang="zh-TW" sz="2000" b="1" i="1" baseline="-25000" smtClean="0">
                <a:solidFill>
                  <a:srgbClr val="0033CC"/>
                </a:solidFill>
              </a:rPr>
              <a:t>g</a:t>
            </a:r>
            <a:r>
              <a:rPr lang="en-US" altLang="zh-TW" sz="2000" b="1" smtClean="0">
                <a:solidFill>
                  <a:srgbClr val="0033CC"/>
                </a:solidFill>
              </a:rPr>
              <a:t> is the original value at  signal </a:t>
            </a:r>
            <a:r>
              <a:rPr lang="en-US" altLang="zh-TW" sz="2000" b="1" i="1" smtClean="0">
                <a:solidFill>
                  <a:srgbClr val="0033CC"/>
                </a:solidFill>
              </a:rPr>
              <a:t>g</a:t>
            </a:r>
            <a:r>
              <a:rPr lang="en-US" altLang="zh-TW" sz="2000" b="1" smtClean="0">
                <a:solidFill>
                  <a:srgbClr val="000000"/>
                </a:solidFill>
              </a:rPr>
              <a:t> {                                                                                     </a:t>
            </a:r>
            <a:r>
              <a:rPr lang="en-US" altLang="zh-TW" sz="2000" b="1" smtClean="0"/>
              <a:t>	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/>
              <a:t>		</a:t>
            </a:r>
            <a:r>
              <a:rPr lang="en-US" altLang="zh-TW" sz="2000" b="1" i="1" smtClean="0"/>
              <a:t> v</a:t>
            </a:r>
            <a:r>
              <a:rPr lang="en-US" altLang="zh-TW" sz="2000" b="1" i="1" baseline="-25000" smtClean="0"/>
              <a:t>g </a:t>
            </a:r>
            <a:r>
              <a:rPr lang="en-US" altLang="zh-TW" sz="2000" b="1" smtClean="0"/>
              <a:t>= </a:t>
            </a:r>
            <a:r>
              <a:rPr lang="en-US" altLang="zh-TW" sz="2000" b="1" i="1" smtClean="0"/>
              <a:t>v</a:t>
            </a:r>
            <a:r>
              <a:rPr lang="en-US" altLang="zh-TW" sz="2000" b="1" i="1" baseline="-25000" smtClean="0"/>
              <a:t>g</a:t>
            </a:r>
            <a:r>
              <a:rPr lang="en-US" altLang="zh-TW" sz="2000" b="1" baseline="30000" smtClean="0">
                <a:latin typeface="Symbol" pitchFamily="18" charset="2"/>
              </a:rPr>
              <a:t>+</a:t>
            </a:r>
            <a:r>
              <a:rPr lang="en-US" altLang="zh-TW" sz="2000" b="1" smtClean="0">
                <a:latin typeface="Symbol" pitchFamily="18" charset="2"/>
              </a:rPr>
              <a:t>;</a:t>
            </a:r>
            <a:endParaRPr lang="en-US" altLang="zh-TW" sz="2000" b="1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		for every </a:t>
            </a:r>
            <a:r>
              <a:rPr lang="en-US" altLang="zh-TW" sz="2000" b="1" i="1" smtClean="0"/>
              <a:t>j</a:t>
            </a:r>
            <a:r>
              <a:rPr lang="en-US" altLang="zh-TW" sz="2000" b="1" smtClean="0">
                <a:solidFill>
                  <a:srgbClr val="000000"/>
                </a:solidFill>
              </a:rPr>
              <a:t> on fanout list of </a:t>
            </a:r>
            <a:r>
              <a:rPr lang="en-US" altLang="zh-TW" sz="2000" b="1" i="1" smtClean="0"/>
              <a:t>g </a:t>
            </a:r>
            <a:r>
              <a:rPr lang="en-US" altLang="zh-TW" sz="2000" b="1" smtClean="0">
                <a:solidFill>
                  <a:srgbClr val="000000"/>
                </a:solidFill>
              </a:rPr>
              <a:t>{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 			update input value of </a:t>
            </a:r>
            <a:r>
              <a:rPr lang="en-US" altLang="zh-TW" sz="2000" b="1" i="1" smtClean="0"/>
              <a:t>j</a:t>
            </a:r>
            <a:r>
              <a:rPr lang="en-US" altLang="zh-TW" sz="2000" b="1" i="1" smtClean="0">
                <a:solidFill>
                  <a:srgbClr val="000000"/>
                </a:solidFill>
              </a:rPr>
              <a:t>;</a:t>
            </a:r>
            <a:r>
              <a:rPr lang="en-US" altLang="zh-TW" sz="2000" smtClean="0"/>
              <a:t> </a:t>
            </a:r>
            <a:endParaRPr lang="zh-TW" altLang="en-US" sz="2000" smtClean="0"/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endParaRPr lang="en-US" altLang="zh-TW" sz="2000" b="1" i="1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i="1" smtClean="0">
                <a:solidFill>
                  <a:srgbClr val="000000"/>
                </a:solidFill>
              </a:rPr>
              <a:t>			</a:t>
            </a:r>
            <a:r>
              <a:rPr lang="en-US" altLang="zh-TW" sz="2000" b="1" smtClean="0">
                <a:solidFill>
                  <a:srgbClr val="000000"/>
                </a:solidFill>
              </a:rPr>
              <a:t>add </a:t>
            </a:r>
            <a:r>
              <a:rPr lang="en-US" altLang="zh-TW" sz="2000" b="1" i="1" smtClean="0"/>
              <a:t>j</a:t>
            </a:r>
            <a:r>
              <a:rPr lang="en-US" altLang="zh-TW" sz="2000" b="1" smtClean="0">
                <a:solidFill>
                  <a:srgbClr val="000000"/>
                </a:solidFill>
              </a:rPr>
              <a:t> to </a:t>
            </a:r>
            <a:r>
              <a:rPr lang="en-US" altLang="zh-TW" sz="2000" b="1" smtClean="0">
                <a:solidFill>
                  <a:srgbClr val="0033CC"/>
                </a:solidFill>
              </a:rPr>
              <a:t>L</a:t>
            </a:r>
            <a:r>
              <a:rPr lang="en-US" altLang="zh-TW" sz="2000" b="1" baseline="-25000" smtClean="0">
                <a:solidFill>
                  <a:srgbClr val="0033CC"/>
                </a:solidFill>
              </a:rPr>
              <a:t>A</a:t>
            </a:r>
            <a:r>
              <a:rPr lang="en-US" altLang="zh-TW" sz="2000" b="1" i="1" smtClean="0">
                <a:solidFill>
                  <a:srgbClr val="000000"/>
                </a:solidFill>
              </a:rPr>
              <a:t> if j is not a member of </a:t>
            </a:r>
            <a:r>
              <a:rPr lang="en-US" altLang="zh-TW" sz="2000" b="1" smtClean="0">
                <a:solidFill>
                  <a:srgbClr val="0033CC"/>
                </a:solidFill>
              </a:rPr>
              <a:t>L</a:t>
            </a:r>
            <a:r>
              <a:rPr lang="en-US" altLang="zh-TW" sz="2000" b="1" baseline="-25000" smtClean="0">
                <a:solidFill>
                  <a:srgbClr val="0033CC"/>
                </a:solidFill>
              </a:rPr>
              <a:t>A</a:t>
            </a:r>
            <a:r>
              <a:rPr lang="en-US" altLang="zh-TW" sz="2000" b="1" smtClean="0">
                <a:solidFill>
                  <a:srgbClr val="000000"/>
                </a:solidFill>
              </a:rPr>
              <a:t>;                                                                           	}  /* for */ 	   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 	}  /* if */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 } /* for */</a:t>
            </a:r>
            <a:br>
              <a:rPr lang="en-US" altLang="zh-TW" sz="2000" b="1" smtClean="0">
                <a:solidFill>
                  <a:srgbClr val="000000"/>
                </a:solidFill>
              </a:rPr>
            </a:br>
            <a:endParaRPr lang="en-US" altLang="zh-TW" sz="2000" b="1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For every</a:t>
            </a:r>
            <a:r>
              <a:rPr lang="en-US" altLang="zh-TW" sz="2000" b="1" i="1" smtClean="0">
                <a:solidFill>
                  <a:srgbClr val="000000"/>
                </a:solidFill>
              </a:rPr>
              <a:t> </a:t>
            </a:r>
            <a:r>
              <a:rPr lang="en-US" altLang="zh-TW" sz="2000" b="1" i="1" smtClean="0"/>
              <a:t>g</a:t>
            </a:r>
            <a:r>
              <a:rPr lang="en-US" altLang="zh-TW" sz="2000" b="1" i="1" smtClean="0">
                <a:solidFill>
                  <a:srgbClr val="000000"/>
                </a:solidFill>
              </a:rPr>
              <a:t> </a:t>
            </a:r>
            <a:r>
              <a:rPr lang="en-US" altLang="zh-TW" sz="2000" smtClean="0">
                <a:latin typeface="Symbol" pitchFamily="18" charset="2"/>
              </a:rPr>
              <a:t>Î</a:t>
            </a:r>
            <a:r>
              <a:rPr lang="en-US" altLang="zh-TW" sz="2000" smtClean="0"/>
              <a:t> </a:t>
            </a:r>
            <a:r>
              <a:rPr lang="en-US" altLang="zh-TW" sz="2000" b="1" smtClean="0">
                <a:solidFill>
                  <a:srgbClr val="0033CC"/>
                </a:solidFill>
              </a:rPr>
              <a:t>L</a:t>
            </a:r>
            <a:r>
              <a:rPr lang="en-US" altLang="zh-TW" sz="2000" b="1" baseline="-25000" smtClean="0">
                <a:solidFill>
                  <a:srgbClr val="0033CC"/>
                </a:solidFill>
              </a:rPr>
              <a:t>A</a:t>
            </a:r>
            <a:r>
              <a:rPr lang="en-US" altLang="zh-TW" sz="2000" b="1" smtClean="0">
                <a:solidFill>
                  <a:srgbClr val="000000"/>
                </a:solidFill>
              </a:rPr>
              <a:t>{</a:t>
            </a:r>
            <a:endParaRPr lang="en-US" altLang="zh-TW" sz="2000" b="1" smtClean="0"/>
          </a:p>
          <a:p>
            <a:pPr marL="742950" lvl="1" indent="-285750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i="1" smtClean="0">
                <a:solidFill>
                  <a:srgbClr val="0000FF"/>
                </a:solidFill>
              </a:rPr>
              <a:t>v</a:t>
            </a:r>
            <a:r>
              <a:rPr lang="en-US" altLang="zh-TW" sz="2000" i="1" baseline="-25000" smtClean="0">
                <a:solidFill>
                  <a:srgbClr val="0000FF"/>
                </a:solidFill>
              </a:rPr>
              <a:t>g</a:t>
            </a:r>
            <a:r>
              <a:rPr lang="en-US" altLang="zh-TW" sz="2000" baseline="3000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altLang="zh-TW" sz="2000" smtClean="0">
                <a:solidFill>
                  <a:srgbClr val="000000"/>
                </a:solidFill>
              </a:rPr>
              <a:t> = evaluate (</a:t>
            </a:r>
            <a:r>
              <a:rPr lang="en-US" altLang="zh-TW" sz="2000" i="1" smtClean="0">
                <a:solidFill>
                  <a:srgbClr val="0000FF"/>
                </a:solidFill>
              </a:rPr>
              <a:t>g</a:t>
            </a:r>
            <a:r>
              <a:rPr lang="en-US" altLang="zh-TW" sz="2000" smtClean="0">
                <a:solidFill>
                  <a:srgbClr val="000000"/>
                </a:solidFill>
              </a:rPr>
              <a:t>);				</a:t>
            </a:r>
          </a:p>
          <a:p>
            <a:pPr marL="742950" lvl="1" indent="-285750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smtClean="0">
                <a:solidFill>
                  <a:srgbClr val="000000"/>
                </a:solidFill>
              </a:rPr>
              <a:t>schedule </a:t>
            </a:r>
            <a:r>
              <a:rPr lang="en-US" altLang="zh-TW" sz="2000" smtClean="0">
                <a:solidFill>
                  <a:srgbClr val="0000FF"/>
                </a:solidFill>
              </a:rPr>
              <a:t>(</a:t>
            </a:r>
            <a:r>
              <a:rPr lang="en-US" altLang="zh-TW" sz="2000" i="1" smtClean="0">
                <a:solidFill>
                  <a:srgbClr val="0000FF"/>
                </a:solidFill>
              </a:rPr>
              <a:t>g,</a:t>
            </a:r>
            <a:r>
              <a:rPr lang="en-US" altLang="zh-TW" sz="2000" smtClean="0">
                <a:solidFill>
                  <a:srgbClr val="0000FF"/>
                </a:solidFill>
              </a:rPr>
              <a:t> </a:t>
            </a:r>
            <a:r>
              <a:rPr lang="en-US" altLang="zh-TW" sz="2000" i="1" smtClean="0">
                <a:solidFill>
                  <a:srgbClr val="0000FF"/>
                </a:solidFill>
              </a:rPr>
              <a:t>v</a:t>
            </a:r>
            <a:r>
              <a:rPr lang="en-US" altLang="zh-TW" sz="2000" i="1" baseline="-25000" smtClean="0">
                <a:solidFill>
                  <a:srgbClr val="0000FF"/>
                </a:solidFill>
              </a:rPr>
              <a:t>g</a:t>
            </a:r>
            <a:r>
              <a:rPr lang="en-US" altLang="zh-TW" sz="2000" baseline="30000" smtClean="0">
                <a:solidFill>
                  <a:srgbClr val="0000FF"/>
                </a:solidFill>
                <a:latin typeface="Symbol" pitchFamily="18" charset="2"/>
              </a:rPr>
              <a:t> + </a:t>
            </a:r>
            <a:r>
              <a:rPr lang="en-US" altLang="zh-TW" sz="2000" smtClean="0">
                <a:solidFill>
                  <a:srgbClr val="0000FF"/>
                </a:solidFill>
              </a:rPr>
              <a:t>)</a:t>
            </a:r>
            <a:r>
              <a:rPr lang="en-US" altLang="zh-TW" sz="2000" smtClean="0">
                <a:solidFill>
                  <a:srgbClr val="000000"/>
                </a:solidFill>
              </a:rPr>
              <a:t> for time </a:t>
            </a:r>
            <a:r>
              <a:rPr lang="en-US" altLang="zh-TW" sz="2000" i="1" smtClean="0">
                <a:solidFill>
                  <a:srgbClr val="0000FF"/>
                </a:solidFill>
              </a:rPr>
              <a:t>t+delay(g</a:t>
            </a:r>
            <a:r>
              <a:rPr lang="en-US" altLang="zh-TW" sz="2000" smtClean="0">
                <a:solidFill>
                  <a:srgbClr val="0000FF"/>
                </a:solidFill>
              </a:rPr>
              <a:t>)</a:t>
            </a:r>
            <a:r>
              <a:rPr lang="en-US" altLang="zh-TW" sz="2000" smtClean="0">
                <a:solidFill>
                  <a:srgbClr val="000000"/>
                </a:solidFill>
              </a:rPr>
              <a:t>;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000" b="1" smtClean="0">
                <a:solidFill>
                  <a:srgbClr val="000000"/>
                </a:solidFill>
              </a:rPr>
              <a:t>}</a:t>
            </a:r>
            <a:r>
              <a:rPr lang="en-US" altLang="zh-TW" sz="2600" b="1" smtClean="0"/>
              <a:t>	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622300" y="131763"/>
            <a:ext cx="80660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80000"/>
              </a:lnSpc>
            </a:pPr>
            <a:endParaRPr lang="en-US" altLang="zh-TW" sz="3200" b="1">
              <a:solidFill>
                <a:srgbClr val="6600CC"/>
              </a:solidFill>
              <a:latin typeface="Arial Black" pitchFamily="34" charset="0"/>
            </a:endParaRPr>
          </a:p>
        </p:txBody>
      </p:sp>
      <p:sp>
        <p:nvSpPr>
          <p:cNvPr id="35846" name="矩形 6"/>
          <p:cNvSpPr>
            <a:spLocks noChangeArrowheads="1"/>
          </p:cNvSpPr>
          <p:nvPr/>
        </p:nvSpPr>
        <p:spPr bwMode="auto">
          <a:xfrm>
            <a:off x="3357563" y="1000125"/>
            <a:ext cx="1743075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altLang="zh-TW" sz="2400">
                <a:solidFill>
                  <a:srgbClr val="0033CC"/>
                </a:solidFill>
              </a:rPr>
              <a:t>Algorithm 1</a:t>
            </a:r>
            <a:endParaRPr lang="en-US" altLang="zh-TW" sz="2400" b="1">
              <a:solidFill>
                <a:srgbClr val="0033CC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3E01AF-4AA9-465C-BC2D-A504916186CE}" type="slidenum">
              <a:rPr lang="en-US" altLang="zh-TW" smtClean="0"/>
              <a:pPr/>
              <a:t>34</a:t>
            </a:fld>
            <a:endParaRPr lang="en-US" altLang="zh-TW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Two-Pass Algorithm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3686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836613"/>
            <a:ext cx="8172450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7286644" y="2643182"/>
            <a:ext cx="13003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 smtClean="0">
                <a:solidFill>
                  <a:srgbClr val="FF0000"/>
                </a:solidFill>
              </a:rPr>
              <a:t>Gate delay</a:t>
            </a:r>
          </a:p>
          <a:p>
            <a:pPr algn="ctr"/>
            <a:r>
              <a:rPr lang="en-US" altLang="zh-TW" dirty="0" smtClean="0"/>
              <a:t>G1: 8ns</a:t>
            </a:r>
          </a:p>
          <a:p>
            <a:pPr algn="ctr"/>
            <a:r>
              <a:rPr lang="en-US" altLang="zh-TW" dirty="0" smtClean="0"/>
              <a:t>G2: 8ns</a:t>
            </a:r>
          </a:p>
          <a:p>
            <a:pPr algn="ctr"/>
            <a:r>
              <a:rPr lang="en-US" altLang="zh-TW" dirty="0" smtClean="0"/>
              <a:t>G3: 4ns</a:t>
            </a:r>
          </a:p>
          <a:p>
            <a:pPr algn="ctr"/>
            <a:r>
              <a:rPr lang="en-US" altLang="zh-TW" dirty="0" smtClean="0"/>
              <a:t>G4: 6ns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2571736" y="9879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0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571736" y="207167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1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571736" y="241672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1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4544846" y="192880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1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6357950" y="92867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0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6429388" y="207167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0</a:t>
            </a:r>
            <a:endParaRPr lang="zh-TW" altLang="en-US" dirty="0">
              <a:solidFill>
                <a:srgbClr val="0033CC"/>
              </a:solidFill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7500958" y="107154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33CC"/>
                </a:solidFill>
              </a:rPr>
              <a:t>1</a:t>
            </a:r>
            <a:endParaRPr lang="zh-TW" altLang="en-US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7807C7-D84E-45E1-97D5-6811108C0AAD}" type="slidenum">
              <a:rPr lang="en-US" altLang="zh-TW" smtClean="0"/>
              <a:pPr/>
              <a:t>35</a:t>
            </a:fld>
            <a:endParaRPr lang="en-US" altLang="zh-TW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(Cont.)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3789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488" y="1844675"/>
            <a:ext cx="8675687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FE2589-9721-475F-A980-2354DC73FA84}" type="slidenum">
              <a:rPr lang="en-US" altLang="zh-TW" smtClean="0"/>
              <a:pPr/>
              <a:t>36</a:t>
            </a:fld>
            <a:endParaRPr lang="en-US" altLang="zh-TW" smtClean="0"/>
          </a:p>
        </p:txBody>
      </p:sp>
      <p:sp>
        <p:nvSpPr>
          <p:cNvPr id="239618" name="Rectangle 2"/>
          <p:cNvSpPr>
            <a:spLocks noChangeArrowheads="1"/>
          </p:cNvSpPr>
          <p:nvPr/>
        </p:nvSpPr>
        <p:spPr bwMode="auto">
          <a:xfrm>
            <a:off x="395288" y="6021388"/>
            <a:ext cx="8534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38916" name="Freeform 3"/>
          <p:cNvSpPr>
            <a:spLocks noEditPoints="1"/>
          </p:cNvSpPr>
          <p:nvPr/>
        </p:nvSpPr>
        <p:spPr bwMode="auto">
          <a:xfrm>
            <a:off x="6049963" y="1376363"/>
            <a:ext cx="1471612" cy="273050"/>
          </a:xfrm>
          <a:custGeom>
            <a:avLst/>
            <a:gdLst>
              <a:gd name="T0" fmla="*/ 0 w 927"/>
              <a:gd name="T1" fmla="*/ 0 h 172"/>
              <a:gd name="T2" fmla="*/ 735012 w 927"/>
              <a:gd name="T3" fmla="*/ 0 h 172"/>
              <a:gd name="T4" fmla="*/ 0 w 927"/>
              <a:gd name="T5" fmla="*/ 273050 h 172"/>
              <a:gd name="T6" fmla="*/ 735012 w 927"/>
              <a:gd name="T7" fmla="*/ 273050 h 172"/>
              <a:gd name="T8" fmla="*/ 1471612 w 927"/>
              <a:gd name="T9" fmla="*/ 139700 h 172"/>
              <a:gd name="T10" fmla="*/ 735012 w 927"/>
              <a:gd name="T11" fmla="*/ 139700 h 17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27"/>
              <a:gd name="T19" fmla="*/ 0 h 172"/>
              <a:gd name="T20" fmla="*/ 927 w 927"/>
              <a:gd name="T21" fmla="*/ 172 h 17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27" h="172">
                <a:moveTo>
                  <a:pt x="0" y="0"/>
                </a:moveTo>
                <a:lnTo>
                  <a:pt x="463" y="0"/>
                </a:lnTo>
                <a:moveTo>
                  <a:pt x="0" y="172"/>
                </a:moveTo>
                <a:lnTo>
                  <a:pt x="463" y="172"/>
                </a:lnTo>
                <a:moveTo>
                  <a:pt x="927" y="88"/>
                </a:moveTo>
                <a:lnTo>
                  <a:pt x="463" y="88"/>
                </a:lnTo>
              </a:path>
            </a:pathLst>
          </a:cu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17" name="Freeform 4"/>
          <p:cNvSpPr>
            <a:spLocks/>
          </p:cNvSpPr>
          <p:nvPr/>
        </p:nvSpPr>
        <p:spPr bwMode="auto">
          <a:xfrm>
            <a:off x="6400800" y="1295400"/>
            <a:ext cx="768350" cy="434975"/>
          </a:xfrm>
          <a:custGeom>
            <a:avLst/>
            <a:gdLst>
              <a:gd name="T0" fmla="*/ 768350 w 484"/>
              <a:gd name="T1" fmla="*/ 220662 h 274"/>
              <a:gd name="T2" fmla="*/ 696913 w 484"/>
              <a:gd name="T3" fmla="*/ 277812 h 274"/>
              <a:gd name="T4" fmla="*/ 611188 w 484"/>
              <a:gd name="T5" fmla="*/ 330200 h 274"/>
              <a:gd name="T6" fmla="*/ 501650 w 484"/>
              <a:gd name="T7" fmla="*/ 376237 h 274"/>
              <a:gd name="T8" fmla="*/ 368300 w 484"/>
              <a:gd name="T9" fmla="*/ 411163 h 274"/>
              <a:gd name="T10" fmla="*/ 234950 w 484"/>
              <a:gd name="T11" fmla="*/ 434975 h 274"/>
              <a:gd name="T12" fmla="*/ 0 w 484"/>
              <a:gd name="T13" fmla="*/ 434975 h 274"/>
              <a:gd name="T14" fmla="*/ 63500 w 484"/>
              <a:gd name="T15" fmla="*/ 365125 h 274"/>
              <a:gd name="T16" fmla="*/ 95250 w 484"/>
              <a:gd name="T17" fmla="*/ 295275 h 274"/>
              <a:gd name="T18" fmla="*/ 109538 w 484"/>
              <a:gd name="T19" fmla="*/ 220662 h 274"/>
              <a:gd name="T20" fmla="*/ 95250 w 484"/>
              <a:gd name="T21" fmla="*/ 146050 h 274"/>
              <a:gd name="T22" fmla="*/ 63500 w 484"/>
              <a:gd name="T23" fmla="*/ 69850 h 274"/>
              <a:gd name="T24" fmla="*/ 0 w 484"/>
              <a:gd name="T25" fmla="*/ 0 h 274"/>
              <a:gd name="T26" fmla="*/ 234950 w 484"/>
              <a:gd name="T27" fmla="*/ 0 h 274"/>
              <a:gd name="T28" fmla="*/ 368300 w 484"/>
              <a:gd name="T29" fmla="*/ 23812 h 274"/>
              <a:gd name="T30" fmla="*/ 501650 w 484"/>
              <a:gd name="T31" fmla="*/ 58737 h 274"/>
              <a:gd name="T32" fmla="*/ 611188 w 484"/>
              <a:gd name="T33" fmla="*/ 104775 h 274"/>
              <a:gd name="T34" fmla="*/ 696913 w 484"/>
              <a:gd name="T35" fmla="*/ 157162 h 274"/>
              <a:gd name="T36" fmla="*/ 768350 w 484"/>
              <a:gd name="T37" fmla="*/ 220662 h 2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84"/>
              <a:gd name="T58" fmla="*/ 0 h 274"/>
              <a:gd name="T59" fmla="*/ 484 w 484"/>
              <a:gd name="T60" fmla="*/ 274 h 2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84" h="274">
                <a:moveTo>
                  <a:pt x="484" y="139"/>
                </a:moveTo>
                <a:lnTo>
                  <a:pt x="439" y="175"/>
                </a:lnTo>
                <a:lnTo>
                  <a:pt x="385" y="208"/>
                </a:lnTo>
                <a:lnTo>
                  <a:pt x="316" y="237"/>
                </a:lnTo>
                <a:lnTo>
                  <a:pt x="232" y="259"/>
                </a:lnTo>
                <a:lnTo>
                  <a:pt x="148" y="274"/>
                </a:lnTo>
                <a:lnTo>
                  <a:pt x="0" y="274"/>
                </a:lnTo>
                <a:lnTo>
                  <a:pt x="40" y="230"/>
                </a:lnTo>
                <a:lnTo>
                  <a:pt x="60" y="186"/>
                </a:lnTo>
                <a:lnTo>
                  <a:pt x="69" y="139"/>
                </a:lnTo>
                <a:lnTo>
                  <a:pt x="60" y="92"/>
                </a:lnTo>
                <a:lnTo>
                  <a:pt x="40" y="44"/>
                </a:lnTo>
                <a:lnTo>
                  <a:pt x="0" y="0"/>
                </a:lnTo>
                <a:lnTo>
                  <a:pt x="148" y="0"/>
                </a:lnTo>
                <a:lnTo>
                  <a:pt x="232" y="15"/>
                </a:lnTo>
                <a:lnTo>
                  <a:pt x="316" y="37"/>
                </a:lnTo>
                <a:lnTo>
                  <a:pt x="385" y="66"/>
                </a:lnTo>
                <a:lnTo>
                  <a:pt x="439" y="99"/>
                </a:lnTo>
                <a:lnTo>
                  <a:pt x="484" y="139"/>
                </a:lnTo>
                <a:close/>
              </a:path>
            </a:pathLst>
          </a:custGeom>
          <a:solidFill>
            <a:srgbClr val="FFFFFF"/>
          </a:solidFill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18" name="Freeform 5"/>
          <p:cNvSpPr>
            <a:spLocks/>
          </p:cNvSpPr>
          <p:nvPr/>
        </p:nvSpPr>
        <p:spPr bwMode="auto">
          <a:xfrm>
            <a:off x="6400800" y="1295400"/>
            <a:ext cx="768350" cy="434975"/>
          </a:xfrm>
          <a:custGeom>
            <a:avLst/>
            <a:gdLst>
              <a:gd name="T0" fmla="*/ 469900 w 484"/>
              <a:gd name="T1" fmla="*/ 434975 h 274"/>
              <a:gd name="T2" fmla="*/ 0 w 484"/>
              <a:gd name="T3" fmla="*/ 434975 h 274"/>
              <a:gd name="T4" fmla="*/ 0 w 484"/>
              <a:gd name="T5" fmla="*/ 0 h 274"/>
              <a:gd name="T6" fmla="*/ 469900 w 484"/>
              <a:gd name="T7" fmla="*/ 0 h 274"/>
              <a:gd name="T8" fmla="*/ 563563 w 484"/>
              <a:gd name="T9" fmla="*/ 12700 h 274"/>
              <a:gd name="T10" fmla="*/ 642938 w 484"/>
              <a:gd name="T11" fmla="*/ 41275 h 274"/>
              <a:gd name="T12" fmla="*/ 712788 w 484"/>
              <a:gd name="T13" fmla="*/ 93662 h 274"/>
              <a:gd name="T14" fmla="*/ 752475 w 484"/>
              <a:gd name="T15" fmla="*/ 150812 h 274"/>
              <a:gd name="T16" fmla="*/ 768350 w 484"/>
              <a:gd name="T17" fmla="*/ 220662 h 274"/>
              <a:gd name="T18" fmla="*/ 752475 w 484"/>
              <a:gd name="T19" fmla="*/ 284162 h 274"/>
              <a:gd name="T20" fmla="*/ 712788 w 484"/>
              <a:gd name="T21" fmla="*/ 347662 h 274"/>
              <a:gd name="T22" fmla="*/ 642938 w 484"/>
              <a:gd name="T23" fmla="*/ 393700 h 274"/>
              <a:gd name="T24" fmla="*/ 563563 w 484"/>
              <a:gd name="T25" fmla="*/ 422275 h 274"/>
              <a:gd name="T26" fmla="*/ 469900 w 484"/>
              <a:gd name="T27" fmla="*/ 434975 h 27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84"/>
              <a:gd name="T43" fmla="*/ 0 h 274"/>
              <a:gd name="T44" fmla="*/ 484 w 484"/>
              <a:gd name="T45" fmla="*/ 274 h 27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84" h="274">
                <a:moveTo>
                  <a:pt x="296" y="274"/>
                </a:moveTo>
                <a:lnTo>
                  <a:pt x="0" y="274"/>
                </a:lnTo>
                <a:lnTo>
                  <a:pt x="0" y="0"/>
                </a:lnTo>
                <a:lnTo>
                  <a:pt x="296" y="0"/>
                </a:lnTo>
                <a:lnTo>
                  <a:pt x="355" y="8"/>
                </a:lnTo>
                <a:lnTo>
                  <a:pt x="405" y="26"/>
                </a:lnTo>
                <a:lnTo>
                  <a:pt x="449" y="59"/>
                </a:lnTo>
                <a:lnTo>
                  <a:pt x="474" y="95"/>
                </a:lnTo>
                <a:lnTo>
                  <a:pt x="484" y="139"/>
                </a:lnTo>
                <a:lnTo>
                  <a:pt x="474" y="179"/>
                </a:lnTo>
                <a:lnTo>
                  <a:pt x="449" y="219"/>
                </a:lnTo>
                <a:lnTo>
                  <a:pt x="405" y="248"/>
                </a:lnTo>
                <a:lnTo>
                  <a:pt x="355" y="266"/>
                </a:lnTo>
                <a:lnTo>
                  <a:pt x="296" y="274"/>
                </a:lnTo>
                <a:close/>
              </a:path>
            </a:pathLst>
          </a:custGeom>
          <a:solidFill>
            <a:srgbClr val="FFFFFF"/>
          </a:solidFill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19" name="Rectangle 6"/>
          <p:cNvSpPr>
            <a:spLocks noChangeArrowheads="1"/>
          </p:cNvSpPr>
          <p:nvPr/>
        </p:nvSpPr>
        <p:spPr bwMode="auto">
          <a:xfrm>
            <a:off x="5822950" y="1273175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a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20" name="Rectangle 7"/>
          <p:cNvSpPr>
            <a:spLocks noChangeArrowheads="1"/>
          </p:cNvSpPr>
          <p:nvPr/>
        </p:nvSpPr>
        <p:spPr bwMode="auto">
          <a:xfrm>
            <a:off x="5815013" y="1538288"/>
            <a:ext cx="1063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b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21" name="Rectangle 8"/>
          <p:cNvSpPr>
            <a:spLocks noChangeArrowheads="1"/>
          </p:cNvSpPr>
          <p:nvPr/>
        </p:nvSpPr>
        <p:spPr bwMode="auto">
          <a:xfrm>
            <a:off x="7481888" y="1208088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</a:rPr>
              <a:t>z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22" name="Line 9"/>
          <p:cNvSpPr>
            <a:spLocks noChangeShapeType="1"/>
          </p:cNvSpPr>
          <p:nvPr/>
        </p:nvSpPr>
        <p:spPr bwMode="auto">
          <a:xfrm>
            <a:off x="1239838" y="2036763"/>
            <a:ext cx="587375" cy="15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3" name="Line 10"/>
          <p:cNvSpPr>
            <a:spLocks noChangeShapeType="1"/>
          </p:cNvSpPr>
          <p:nvPr/>
        </p:nvSpPr>
        <p:spPr bwMode="auto">
          <a:xfrm>
            <a:off x="1827213" y="1603375"/>
            <a:ext cx="1587" cy="4333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4" name="Line 11"/>
          <p:cNvSpPr>
            <a:spLocks noChangeShapeType="1"/>
          </p:cNvSpPr>
          <p:nvPr/>
        </p:nvSpPr>
        <p:spPr bwMode="auto">
          <a:xfrm>
            <a:off x="1827213" y="1603375"/>
            <a:ext cx="2347912" cy="15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5" name="Line 12"/>
          <p:cNvSpPr>
            <a:spLocks noChangeShapeType="1"/>
          </p:cNvSpPr>
          <p:nvPr/>
        </p:nvSpPr>
        <p:spPr bwMode="auto">
          <a:xfrm>
            <a:off x="4175125" y="1603375"/>
            <a:ext cx="1588" cy="4333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6" name="Line 13"/>
          <p:cNvSpPr>
            <a:spLocks noChangeShapeType="1"/>
          </p:cNvSpPr>
          <p:nvPr/>
        </p:nvSpPr>
        <p:spPr bwMode="auto">
          <a:xfrm>
            <a:off x="4175125" y="2036763"/>
            <a:ext cx="4110038" cy="15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7" name="Line 14"/>
          <p:cNvSpPr>
            <a:spLocks noChangeShapeType="1"/>
          </p:cNvSpPr>
          <p:nvPr/>
        </p:nvSpPr>
        <p:spPr bwMode="auto">
          <a:xfrm>
            <a:off x="1239838" y="2470150"/>
            <a:ext cx="1762125" cy="15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8" name="Line 15"/>
          <p:cNvSpPr>
            <a:spLocks noChangeShapeType="1"/>
          </p:cNvSpPr>
          <p:nvPr/>
        </p:nvSpPr>
        <p:spPr bwMode="auto">
          <a:xfrm>
            <a:off x="3001963" y="2470150"/>
            <a:ext cx="1587" cy="4333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29" name="Line 16"/>
          <p:cNvSpPr>
            <a:spLocks noChangeShapeType="1"/>
          </p:cNvSpPr>
          <p:nvPr/>
        </p:nvSpPr>
        <p:spPr bwMode="auto">
          <a:xfrm>
            <a:off x="3001963" y="2903538"/>
            <a:ext cx="5283200" cy="15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0" name="Line 17"/>
          <p:cNvSpPr>
            <a:spLocks noChangeShapeType="1"/>
          </p:cNvSpPr>
          <p:nvPr/>
        </p:nvSpPr>
        <p:spPr bwMode="auto">
          <a:xfrm>
            <a:off x="1239838" y="3770313"/>
            <a:ext cx="5283200" cy="15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1" name="Line 18"/>
          <p:cNvSpPr>
            <a:spLocks noChangeShapeType="1"/>
          </p:cNvSpPr>
          <p:nvPr/>
        </p:nvSpPr>
        <p:spPr bwMode="auto">
          <a:xfrm>
            <a:off x="7697788" y="3770313"/>
            <a:ext cx="587375" cy="15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2" name="Line 19"/>
          <p:cNvSpPr>
            <a:spLocks noChangeShapeType="1"/>
          </p:cNvSpPr>
          <p:nvPr/>
        </p:nvSpPr>
        <p:spPr bwMode="auto">
          <a:xfrm>
            <a:off x="7697788" y="3336925"/>
            <a:ext cx="1587" cy="4333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3" name="Line 20"/>
          <p:cNvSpPr>
            <a:spLocks noChangeShapeType="1"/>
          </p:cNvSpPr>
          <p:nvPr/>
        </p:nvSpPr>
        <p:spPr bwMode="auto">
          <a:xfrm>
            <a:off x="6523038" y="3336925"/>
            <a:ext cx="1174750" cy="15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4" name="Line 21"/>
          <p:cNvSpPr>
            <a:spLocks noChangeShapeType="1"/>
          </p:cNvSpPr>
          <p:nvPr/>
        </p:nvSpPr>
        <p:spPr bwMode="auto">
          <a:xfrm>
            <a:off x="6523038" y="3336925"/>
            <a:ext cx="1587" cy="4333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8935" name="Rectangle 22"/>
          <p:cNvSpPr>
            <a:spLocks noChangeArrowheads="1"/>
          </p:cNvSpPr>
          <p:nvPr/>
        </p:nvSpPr>
        <p:spPr bwMode="auto">
          <a:xfrm>
            <a:off x="957263" y="171767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a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36" name="Rectangle 23"/>
          <p:cNvSpPr>
            <a:spLocks noChangeArrowheads="1"/>
          </p:cNvSpPr>
          <p:nvPr/>
        </p:nvSpPr>
        <p:spPr bwMode="auto">
          <a:xfrm>
            <a:off x="962025" y="2538413"/>
            <a:ext cx="1047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b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37" name="Rectangle 24"/>
          <p:cNvSpPr>
            <a:spLocks noChangeArrowheads="1"/>
          </p:cNvSpPr>
          <p:nvPr/>
        </p:nvSpPr>
        <p:spPr bwMode="auto">
          <a:xfrm>
            <a:off x="971550" y="358140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z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38" name="Rectangle 25"/>
          <p:cNvSpPr>
            <a:spLocks noChangeArrowheads="1"/>
          </p:cNvSpPr>
          <p:nvPr/>
        </p:nvSpPr>
        <p:spPr bwMode="auto">
          <a:xfrm>
            <a:off x="1828800" y="205740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0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39" name="Rectangle 26"/>
          <p:cNvSpPr>
            <a:spLocks noChangeArrowheads="1"/>
          </p:cNvSpPr>
          <p:nvPr/>
        </p:nvSpPr>
        <p:spPr bwMode="auto">
          <a:xfrm>
            <a:off x="4183063" y="210502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4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40" name="Rectangle 27"/>
          <p:cNvSpPr>
            <a:spLocks noChangeArrowheads="1"/>
          </p:cNvSpPr>
          <p:nvPr/>
        </p:nvSpPr>
        <p:spPr bwMode="auto">
          <a:xfrm>
            <a:off x="3071813" y="297180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2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41" name="Rectangle 28"/>
          <p:cNvSpPr>
            <a:spLocks noChangeArrowheads="1"/>
          </p:cNvSpPr>
          <p:nvPr/>
        </p:nvSpPr>
        <p:spPr bwMode="auto">
          <a:xfrm>
            <a:off x="6477000" y="3886200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8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42" name="Rectangle 29"/>
          <p:cNvSpPr>
            <a:spLocks noChangeArrowheads="1"/>
          </p:cNvSpPr>
          <p:nvPr/>
        </p:nvSpPr>
        <p:spPr bwMode="auto">
          <a:xfrm>
            <a:off x="7620000" y="3886200"/>
            <a:ext cx="190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altLang="zh-TW" sz="1500">
                <a:solidFill>
                  <a:srgbClr val="000000"/>
                </a:solidFill>
                <a:latin typeface="Book Antiqua" pitchFamily="18" charset="0"/>
              </a:rPr>
              <a:t>10</a:t>
            </a:r>
            <a:endParaRPr lang="en-US" altLang="zh-TW" sz="2400" b="1">
              <a:latin typeface="Times New Roman" pitchFamily="18" charset="0"/>
            </a:endParaRPr>
          </a:p>
        </p:txBody>
      </p:sp>
      <p:sp>
        <p:nvSpPr>
          <p:cNvPr id="38943" name="Rectangle 30"/>
          <p:cNvSpPr>
            <a:spLocks noChangeArrowheads="1"/>
          </p:cNvSpPr>
          <p:nvPr/>
        </p:nvSpPr>
        <p:spPr bwMode="auto">
          <a:xfrm>
            <a:off x="228600" y="3810000"/>
            <a:ext cx="8686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zh-TW" sz="2100" b="1"/>
              <a:t>Time 0 : event (a, 1)							evaluate z=1 </a:t>
            </a:r>
            <a:r>
              <a:rPr lang="en-US" altLang="zh-TW" sz="2100" b="1">
                <a:latin typeface="Symbol" pitchFamily="18" charset="2"/>
              </a:rPr>
              <a:t>Þ</a:t>
            </a:r>
            <a:r>
              <a:rPr lang="en-US" altLang="zh-TW" sz="2100" b="1"/>
              <a:t> (z,1) scheduled for time 8		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zh-TW" sz="2100" b="1"/>
              <a:t>Time 2 : event (b, 0)							evaluate z=0 </a:t>
            </a:r>
            <a:r>
              <a:rPr lang="en-US" altLang="zh-TW" sz="2100" b="1">
                <a:latin typeface="Symbol" pitchFamily="18" charset="2"/>
              </a:rPr>
              <a:t>Þ</a:t>
            </a:r>
            <a:r>
              <a:rPr lang="en-US" altLang="zh-TW" sz="2100" b="1"/>
              <a:t> (z, 0) scheduled for time 10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zh-TW" sz="2100" b="1"/>
              <a:t>Time 4 : event (a, 0)							evaluate z=0 </a:t>
            </a:r>
            <a:r>
              <a:rPr lang="en-US" altLang="zh-TW" sz="2100" b="1">
                <a:latin typeface="Symbol" pitchFamily="18" charset="2"/>
              </a:rPr>
              <a:t>Þ</a:t>
            </a:r>
            <a:r>
              <a:rPr lang="en-US" altLang="zh-TW" sz="2100" b="1"/>
              <a:t> (z, 0) scheduled for time 12 	</a:t>
            </a:r>
            <a:r>
              <a:rPr lang="en-US" altLang="zh-TW" sz="2600" b="1"/>
              <a:t>	</a:t>
            </a:r>
            <a:r>
              <a:rPr lang="en-US" altLang="zh-TW" sz="2100" b="1"/>
              <a:t>The last scheduled event (at t=12) is not a real event!!</a:t>
            </a:r>
          </a:p>
        </p:txBody>
      </p:sp>
      <p:sp>
        <p:nvSpPr>
          <p:cNvPr id="38944" name="Rectangle 31"/>
          <p:cNvSpPr>
            <a:spLocks noChangeArrowheads="1"/>
          </p:cNvSpPr>
          <p:nvPr/>
        </p:nvSpPr>
        <p:spPr bwMode="auto">
          <a:xfrm>
            <a:off x="622300" y="131763"/>
            <a:ext cx="80660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80000"/>
              </a:lnSpc>
            </a:pPr>
            <a:endParaRPr lang="en-US" altLang="zh-TW" sz="3200" b="1">
              <a:solidFill>
                <a:srgbClr val="6600CC"/>
              </a:solidFill>
              <a:latin typeface="Arial Black" pitchFamily="34" charset="0"/>
            </a:endParaRPr>
          </a:p>
        </p:txBody>
      </p:sp>
      <p:sp>
        <p:nvSpPr>
          <p:cNvPr id="38945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of Algorithm 1 to schedule a Null Event</a:t>
            </a:r>
            <a:endParaRPr lang="zh-TW" altLang="en-US" smtClean="0"/>
          </a:p>
        </p:txBody>
      </p:sp>
      <p:sp>
        <p:nvSpPr>
          <p:cNvPr id="38946" name="Text Box 34"/>
          <p:cNvSpPr txBox="1">
            <a:spLocks noChangeArrowheads="1"/>
          </p:cNvSpPr>
          <p:nvPr/>
        </p:nvSpPr>
        <p:spPr bwMode="auto">
          <a:xfrm>
            <a:off x="6567488" y="12890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5115A1-0F4D-4C42-BB04-08531718E9A4}" type="slidenum">
              <a:rPr lang="en-US" altLang="zh-TW" smtClean="0"/>
              <a:pPr/>
              <a:t>37</a:t>
            </a:fld>
            <a:endParaRPr lang="en-US" altLang="zh-TW" smtClean="0"/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An Improved Algorithm</a:t>
            </a:r>
            <a:endParaRPr lang="zh-TW" altLang="en-US" smtClean="0"/>
          </a:p>
        </p:txBody>
      </p:sp>
      <p:sp>
        <p:nvSpPr>
          <p:cNvPr id="3994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539750" y="1052513"/>
            <a:ext cx="8229600" cy="5410200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r>
              <a:rPr lang="en-US" altLang="zh-TW" smtClean="0">
                <a:solidFill>
                  <a:srgbClr val="000000"/>
                </a:solidFill>
              </a:rPr>
              <a:t>Change </a:t>
            </a:r>
            <a:r>
              <a:rPr lang="en-US" altLang="zh-TW" smtClean="0">
                <a:solidFill>
                  <a:schemeClr val="accent2"/>
                </a:solidFill>
              </a:rPr>
              <a:t>Pass 2</a:t>
            </a:r>
            <a:r>
              <a:rPr lang="en-US" altLang="zh-TW" smtClean="0">
                <a:solidFill>
                  <a:srgbClr val="000000"/>
                </a:solidFill>
              </a:rPr>
              <a:t> to:							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For every </a:t>
            </a:r>
            <a:r>
              <a:rPr lang="en-US" altLang="zh-TW" sz="2800" i="1" smtClean="0"/>
              <a:t>j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smtClean="0">
                <a:latin typeface="Symbol" pitchFamily="18" charset="2"/>
              </a:rPr>
              <a:t>Î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b="1" i="1" smtClean="0">
                <a:solidFill>
                  <a:srgbClr val="000000"/>
                </a:solidFill>
              </a:rPr>
              <a:t>Activated</a:t>
            </a:r>
            <a:r>
              <a:rPr lang="en-US" altLang="zh-TW" sz="2800" smtClean="0">
                <a:solidFill>
                  <a:srgbClr val="000000"/>
                </a:solidFill>
              </a:rPr>
              <a:t> {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	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smtClean="0">
                <a:latin typeface="Symbol" pitchFamily="18" charset="2"/>
              </a:rPr>
              <a:t>¢</a:t>
            </a:r>
            <a:r>
              <a:rPr lang="en-US" altLang="zh-TW" sz="2800" smtClean="0">
                <a:solidFill>
                  <a:srgbClr val="000000"/>
                </a:solidFill>
              </a:rPr>
              <a:t> = evaluate (</a:t>
            </a:r>
            <a:r>
              <a:rPr lang="en-US" altLang="zh-TW" sz="2800" i="1" smtClean="0"/>
              <a:t>j</a:t>
            </a:r>
            <a:r>
              <a:rPr lang="en-US" altLang="zh-TW" sz="2800" smtClean="0">
                <a:solidFill>
                  <a:srgbClr val="000000"/>
                </a:solidFill>
              </a:rPr>
              <a:t>);			                                                    	if (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smtClean="0">
                <a:latin typeface="Symbol" pitchFamily="18" charset="2"/>
              </a:rPr>
              <a:t>¢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i="1" smtClean="0">
                <a:sym typeface="Symbol" pitchFamily="18" charset="2"/>
              </a:rPr>
              <a:t>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b="1" i="1" smtClean="0"/>
              <a:t>lsv(j)</a:t>
            </a:r>
            <a:r>
              <a:rPr lang="en-US" altLang="zh-TW" sz="2800" i="1" smtClean="0">
                <a:solidFill>
                  <a:srgbClr val="000000"/>
                </a:solidFill>
              </a:rPr>
              <a:t>) (lsv: last saved value)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 		{                   				                                                                		schedule (</a:t>
            </a:r>
            <a:r>
              <a:rPr lang="en-US" altLang="zh-TW" sz="2800" i="1" smtClean="0"/>
              <a:t>j</a:t>
            </a:r>
            <a:r>
              <a:rPr lang="en-US" altLang="zh-TW" sz="2800" i="1" smtClean="0">
                <a:solidFill>
                  <a:srgbClr val="000000"/>
                </a:solidFill>
              </a:rPr>
              <a:t>,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smtClean="0">
                <a:latin typeface="Symbol" pitchFamily="18" charset="2"/>
              </a:rPr>
              <a:t>¢</a:t>
            </a:r>
            <a:r>
              <a:rPr lang="en-US" altLang="zh-TW" sz="2800" smtClean="0">
                <a:solidFill>
                  <a:srgbClr val="000000"/>
                </a:solidFill>
              </a:rPr>
              <a:t>) for time </a:t>
            </a:r>
            <a:r>
              <a:rPr lang="en-US" altLang="zh-TW" sz="2800" i="1" smtClean="0">
                <a:solidFill>
                  <a:srgbClr val="000000"/>
                </a:solidFill>
              </a:rPr>
              <a:t>t+d(j</a:t>
            </a:r>
            <a:r>
              <a:rPr lang="en-US" altLang="zh-TW" sz="2800" smtClean="0">
                <a:solidFill>
                  <a:srgbClr val="000000"/>
                </a:solidFill>
              </a:rPr>
              <a:t>); 		</a:t>
            </a:r>
            <a:r>
              <a:rPr lang="en-US" altLang="zh-TW" sz="2800" b="1" i="1" smtClean="0"/>
              <a:t>		lsv(j)</a:t>
            </a:r>
            <a:r>
              <a:rPr lang="en-US" altLang="zh-TW" sz="2800" smtClean="0">
                <a:solidFill>
                  <a:srgbClr val="000000"/>
                </a:solidFill>
              </a:rPr>
              <a:t> =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smtClean="0">
                <a:latin typeface="Symbol" pitchFamily="18" charset="2"/>
              </a:rPr>
              <a:t>¢</a:t>
            </a:r>
            <a:r>
              <a:rPr lang="en-US" altLang="zh-TW" sz="2800" smtClean="0">
                <a:solidFill>
                  <a:srgbClr val="000000"/>
                </a:solidFill>
              </a:rPr>
              <a:t>;				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	}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}</a:t>
            </a:r>
            <a:r>
              <a:rPr lang="en-US" altLang="zh-TW" sz="2800" smtClean="0"/>
              <a:t> 			</a:t>
            </a:r>
            <a:r>
              <a:rPr lang="en-US" altLang="zh-TW" sz="2600" smtClean="0"/>
              <a:t>	</a:t>
            </a:r>
          </a:p>
        </p:txBody>
      </p:sp>
      <p:sp>
        <p:nvSpPr>
          <p:cNvPr id="39941" name="Rectangle 3"/>
          <p:cNvSpPr>
            <a:spLocks noChangeArrowheads="1"/>
          </p:cNvSpPr>
          <p:nvPr/>
        </p:nvSpPr>
        <p:spPr bwMode="auto">
          <a:xfrm>
            <a:off x="622300" y="131763"/>
            <a:ext cx="80660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lnSpc>
                <a:spcPct val="80000"/>
              </a:lnSpc>
            </a:pPr>
            <a:endParaRPr lang="en-US" altLang="zh-TW" sz="3200" b="1">
              <a:solidFill>
                <a:srgbClr val="6600CC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76D18A-C910-4054-8CB9-96769C2743A4}" type="slidenum">
              <a:rPr lang="en-US" altLang="zh-TW" smtClean="0"/>
              <a:pPr/>
              <a:t>38</a:t>
            </a:fld>
            <a:endParaRPr lang="en-US" altLang="zh-TW" smtClean="0"/>
          </a:p>
        </p:txBody>
      </p:sp>
      <p:sp>
        <p:nvSpPr>
          <p:cNvPr id="4096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Two Pass V.S. One Pass Algorithm</a:t>
            </a:r>
          </a:p>
        </p:txBody>
      </p:sp>
      <p:sp>
        <p:nvSpPr>
          <p:cNvPr id="2416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600" smtClean="0"/>
              <a:t>Two-pass strategy performs the evaluations only after all the concurrent events have been retrieved </a:t>
            </a:r>
          </a:p>
          <a:p>
            <a:pPr lvl="1" eaLnBrk="1" hangingPunct="1"/>
            <a:r>
              <a:rPr lang="en-US" altLang="zh-TW" sz="2200" smtClean="0"/>
              <a:t>to avoid repeated evaluations of gates having multiple input changes.				</a:t>
            </a:r>
          </a:p>
          <a:p>
            <a:pPr eaLnBrk="1" hangingPunct="1"/>
            <a:r>
              <a:rPr lang="en-US" altLang="zh-TW" sz="2600" smtClean="0"/>
              <a:t>Experience shows, however, that most gates are evaluated as a result of only one input change.	</a:t>
            </a:r>
          </a:p>
          <a:p>
            <a:pPr eaLnBrk="1" hangingPunct="1"/>
            <a:r>
              <a:rPr lang="en-US" altLang="zh-TW" sz="2600" smtClean="0"/>
              <a:t>One-pass strategy:		</a:t>
            </a:r>
          </a:p>
          <a:p>
            <a:pPr lvl="1" eaLnBrk="1" hangingPunct="1"/>
            <a:r>
              <a:rPr lang="en-US" altLang="zh-TW" sz="2200" smtClean="0"/>
              <a:t>Evaluates a gate as soon as it is activated</a:t>
            </a:r>
          </a:p>
          <a:p>
            <a:pPr lvl="1" eaLnBrk="1" hangingPunct="1"/>
            <a:r>
              <a:rPr lang="en-US" altLang="zh-TW" sz="2200" smtClean="0"/>
              <a:t>Avoids the overhead of building the Activated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38A477-5C41-4ADC-84B1-DC57423AD302}" type="slidenum">
              <a:rPr lang="en-US" altLang="zh-TW" smtClean="0"/>
              <a:pPr/>
              <a:t>39</a:t>
            </a:fld>
            <a:endParaRPr lang="en-US" altLang="zh-TW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144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zh-TW" smtClean="0"/>
              <a:t>One Pass Algorithm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305800" cy="49530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/>
              <a:t>For every event (</a:t>
            </a:r>
            <a:r>
              <a:rPr lang="en-US" altLang="zh-TW" sz="2800" i="1" smtClean="0"/>
              <a:t>g, v</a:t>
            </a:r>
            <a:r>
              <a:rPr lang="en-US" altLang="zh-TW" sz="2800" i="1" baseline="-25000" smtClean="0"/>
              <a:t>g</a:t>
            </a:r>
            <a:r>
              <a:rPr lang="en-US" altLang="zh-TW" sz="2800" i="1" baseline="30000" smtClean="0">
                <a:latin typeface="Book Antiqua" pitchFamily="18" charset="0"/>
              </a:rPr>
              <a:t>+</a:t>
            </a:r>
            <a:r>
              <a:rPr lang="en-US" altLang="zh-TW" sz="2800" smtClean="0"/>
              <a:t>) pending at current time </a:t>
            </a:r>
            <a:r>
              <a:rPr lang="en-US" altLang="zh-TW" sz="2800" i="1" smtClean="0"/>
              <a:t>t</a:t>
            </a:r>
            <a:r>
              <a:rPr lang="en-US" altLang="zh-TW" sz="2800" smtClean="0"/>
              <a:t> </a:t>
            </a:r>
            <a:r>
              <a:rPr lang="en-US" altLang="zh-TW" sz="2800" smtClean="0">
                <a:solidFill>
                  <a:srgbClr val="000000"/>
                </a:solidFill>
              </a:rPr>
              <a:t>{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/>
              <a:t>	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g</a:t>
            </a:r>
            <a:r>
              <a:rPr lang="en-US" altLang="zh-TW" sz="2800" smtClean="0">
                <a:solidFill>
                  <a:srgbClr val="000000"/>
                </a:solidFill>
              </a:rPr>
              <a:t> =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g</a:t>
            </a:r>
            <a:r>
              <a:rPr lang="en-US" altLang="zh-TW" sz="2800" i="1" baseline="30000" smtClean="0">
                <a:latin typeface="Book Antiqua" pitchFamily="18" charset="0"/>
              </a:rPr>
              <a:t>+</a:t>
            </a:r>
            <a:r>
              <a:rPr lang="en-US" altLang="zh-TW" sz="2800" smtClean="0">
                <a:solidFill>
                  <a:srgbClr val="000000"/>
                </a:solidFill>
              </a:rPr>
              <a:t> ;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for every</a:t>
            </a:r>
            <a:r>
              <a:rPr lang="en-US" altLang="zh-TW" sz="2800" i="1" smtClean="0">
                <a:solidFill>
                  <a:srgbClr val="000000"/>
                </a:solidFill>
              </a:rPr>
              <a:t> j</a:t>
            </a:r>
            <a:r>
              <a:rPr lang="en-US" altLang="zh-TW" sz="2800" smtClean="0">
                <a:solidFill>
                  <a:srgbClr val="000000"/>
                </a:solidFill>
              </a:rPr>
              <a:t> on the fanout list of</a:t>
            </a:r>
            <a:r>
              <a:rPr lang="en-US" altLang="zh-TW" sz="2800" i="1" smtClean="0">
                <a:solidFill>
                  <a:srgbClr val="000000"/>
                </a:solidFill>
              </a:rPr>
              <a:t> </a:t>
            </a:r>
            <a:r>
              <a:rPr lang="en-US" altLang="zh-TW" sz="2800" i="1" smtClean="0"/>
              <a:t>g</a:t>
            </a:r>
            <a:r>
              <a:rPr lang="en-US" altLang="zh-TW" sz="2800" smtClean="0">
                <a:solidFill>
                  <a:srgbClr val="000000"/>
                </a:solidFill>
              </a:rPr>
              <a:t> {</a:t>
            </a:r>
          </a:p>
          <a:p>
            <a:pPr marL="1143000" lvl="2" indent="-228600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update input values of</a:t>
            </a:r>
            <a:r>
              <a:rPr lang="en-US" altLang="zh-TW" sz="2800" i="1" smtClean="0">
                <a:solidFill>
                  <a:srgbClr val="0000FF"/>
                </a:solidFill>
              </a:rPr>
              <a:t> j</a:t>
            </a:r>
            <a:r>
              <a:rPr lang="en-US" altLang="zh-TW" sz="2800" smtClean="0">
                <a:solidFill>
                  <a:srgbClr val="000000"/>
                </a:solidFill>
              </a:rPr>
              <a:t>; </a:t>
            </a:r>
            <a:endParaRPr lang="en-US" altLang="zh-TW" sz="2800" smtClean="0">
              <a:solidFill>
                <a:srgbClr val="0000FF"/>
              </a:solidFill>
            </a:endParaRPr>
          </a:p>
          <a:p>
            <a:pPr marL="1143000" lvl="2" indent="-228600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i="1" smtClean="0">
                <a:solidFill>
                  <a:srgbClr val="0000FF"/>
                </a:solidFill>
              </a:rPr>
              <a:t>v</a:t>
            </a:r>
            <a:r>
              <a:rPr lang="en-US" altLang="zh-TW" sz="2800" i="1" baseline="-25000" smtClean="0">
                <a:solidFill>
                  <a:srgbClr val="0000FF"/>
                </a:solidFill>
              </a:rPr>
              <a:t>j</a:t>
            </a:r>
            <a:r>
              <a:rPr lang="en-US" altLang="zh-TW" sz="2800" i="1" baseline="30000" smtClean="0">
                <a:solidFill>
                  <a:srgbClr val="0000FF"/>
                </a:solidFill>
                <a:latin typeface="Book Antiqua" pitchFamily="18" charset="0"/>
              </a:rPr>
              <a:t>+</a:t>
            </a:r>
            <a:r>
              <a:rPr lang="en-US" altLang="zh-TW" sz="2800" smtClean="0">
                <a:solidFill>
                  <a:srgbClr val="000000"/>
                </a:solidFill>
              </a:rPr>
              <a:t> = evaluate (</a:t>
            </a:r>
            <a:r>
              <a:rPr lang="en-US" altLang="zh-TW" sz="2800" i="1" smtClean="0">
                <a:solidFill>
                  <a:srgbClr val="0000FF"/>
                </a:solidFill>
              </a:rPr>
              <a:t>j</a:t>
            </a:r>
            <a:r>
              <a:rPr lang="en-US" altLang="zh-TW" sz="2800" smtClean="0">
                <a:solidFill>
                  <a:srgbClr val="000000"/>
                </a:solidFill>
              </a:rPr>
              <a:t>);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	if (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baseline="30000" smtClean="0">
                <a:latin typeface="Symbol" pitchFamily="18" charset="2"/>
              </a:rPr>
              <a:t>+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i="1" smtClean="0">
                <a:sym typeface="Symbol" pitchFamily="18" charset="2"/>
              </a:rPr>
              <a:t></a:t>
            </a:r>
            <a:r>
              <a:rPr lang="en-US" altLang="zh-TW" sz="2800" smtClean="0">
                <a:solidFill>
                  <a:srgbClr val="000000"/>
                </a:solidFill>
              </a:rPr>
              <a:t>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i="1" smtClean="0">
                <a:solidFill>
                  <a:srgbClr val="000000"/>
                </a:solidFill>
              </a:rPr>
              <a:t>) </a:t>
            </a:r>
            <a:r>
              <a:rPr lang="en-US" altLang="zh-TW" sz="2800" smtClean="0">
                <a:solidFill>
                  <a:srgbClr val="000000"/>
                </a:solidFill>
              </a:rPr>
              <a:t>{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		schedule </a:t>
            </a:r>
            <a:r>
              <a:rPr lang="en-US" altLang="zh-TW" sz="2800" smtClean="0"/>
              <a:t>(</a:t>
            </a:r>
            <a:r>
              <a:rPr lang="en-US" altLang="zh-TW" sz="2800" i="1" smtClean="0"/>
              <a:t>j,</a:t>
            </a:r>
            <a:r>
              <a:rPr lang="en-US" altLang="zh-TW" sz="2800" smtClean="0"/>
              <a:t>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baseline="30000" smtClean="0">
                <a:latin typeface="Symbol" pitchFamily="18" charset="2"/>
              </a:rPr>
              <a:t>+</a:t>
            </a:r>
            <a:r>
              <a:rPr lang="en-US" altLang="zh-TW" sz="2800" smtClean="0"/>
              <a:t>)</a:t>
            </a:r>
            <a:r>
              <a:rPr lang="en-US" altLang="zh-TW" sz="2800" smtClean="0">
                <a:solidFill>
                  <a:srgbClr val="000000"/>
                </a:solidFill>
              </a:rPr>
              <a:t> for time </a:t>
            </a:r>
            <a:r>
              <a:rPr lang="en-US" altLang="zh-TW" sz="2800" i="1" smtClean="0"/>
              <a:t>t+d(j</a:t>
            </a:r>
            <a:r>
              <a:rPr lang="en-US" altLang="zh-TW" sz="2800" smtClean="0"/>
              <a:t>)</a:t>
            </a:r>
            <a:r>
              <a:rPr lang="en-US" altLang="zh-TW" sz="2800" smtClean="0">
                <a:solidFill>
                  <a:srgbClr val="000000"/>
                </a:solidFill>
              </a:rPr>
              <a:t>; 		</a:t>
            </a:r>
            <a:r>
              <a:rPr lang="en-US" altLang="zh-TW" sz="2800" smtClean="0"/>
              <a:t>	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smtClean="0"/>
              <a:t> = </a:t>
            </a:r>
            <a:r>
              <a:rPr lang="en-US" altLang="zh-TW" sz="2800" i="1" smtClean="0"/>
              <a:t>v</a:t>
            </a:r>
            <a:r>
              <a:rPr lang="en-US" altLang="zh-TW" sz="2800" i="1" baseline="-25000" smtClean="0"/>
              <a:t>j</a:t>
            </a:r>
            <a:r>
              <a:rPr lang="en-US" altLang="zh-TW" sz="2800" baseline="30000" smtClean="0">
                <a:latin typeface="Symbol" pitchFamily="18" charset="2"/>
              </a:rPr>
              <a:t>+</a:t>
            </a:r>
            <a:r>
              <a:rPr lang="en-US" altLang="zh-TW" sz="2800" smtClean="0">
                <a:solidFill>
                  <a:srgbClr val="000000"/>
                </a:solidFill>
              </a:rPr>
              <a:t>;						} 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	}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altLang="zh-TW" sz="2800" smtClean="0">
                <a:solidFill>
                  <a:srgbClr val="000000"/>
                </a:solidFill>
              </a:rPr>
              <a:t>} 	</a:t>
            </a:r>
            <a:endParaRPr lang="en-US" altLang="zh-TW" sz="2800" smtClean="0"/>
          </a:p>
          <a:p>
            <a:pPr eaLnBrk="1" hangingPunct="1">
              <a:lnSpc>
                <a:spcPct val="85000"/>
              </a:lnSpc>
            </a:pPr>
            <a:endParaRPr lang="en-US" altLang="zh-TW" sz="2600" b="1" smtClean="0"/>
          </a:p>
          <a:p>
            <a:pPr eaLnBrk="1" hangingPunct="1">
              <a:lnSpc>
                <a:spcPct val="85000"/>
              </a:lnSpc>
            </a:pPr>
            <a:endParaRPr lang="zh-TW" altLang="en-US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Level of Circuit Modeling (1/2)</a:t>
            </a:r>
          </a:p>
        </p:txBody>
      </p:sp>
      <p:sp>
        <p:nvSpPr>
          <p:cNvPr id="2109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513873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altLang="zh-TW" dirty="0" smtClean="0"/>
              <a:t>Electronic system level</a:t>
            </a:r>
          </a:p>
          <a:p>
            <a:pPr lvl="1" eaLnBrk="1" hangingPunct="1">
              <a:defRPr/>
            </a:pPr>
            <a:r>
              <a:rPr lang="nb-NO" altLang="zh-TW" dirty="0" smtClean="0"/>
              <a:t>Software+hardware</a:t>
            </a:r>
          </a:p>
          <a:p>
            <a:pPr lvl="1" eaLnBrk="1" hangingPunct="1">
              <a:defRPr/>
            </a:pPr>
            <a:r>
              <a:rPr lang="nb-NO" altLang="zh-TW" dirty="0" smtClean="0"/>
              <a:t>Transaction/cycle-accurate functions</a:t>
            </a:r>
          </a:p>
          <a:p>
            <a:pPr lvl="1" eaLnBrk="1" hangingPunct="1">
              <a:defRPr/>
            </a:pPr>
            <a:r>
              <a:rPr lang="nb-NO" altLang="zh-TW" dirty="0" smtClean="0"/>
              <a:t>C/C++, SystemC, SystemVerilog, etc.</a:t>
            </a:r>
            <a:endParaRPr lang="en-US" altLang="zh-TW" dirty="0" smtClean="0"/>
          </a:p>
          <a:p>
            <a:pPr eaLnBrk="1" hangingPunct="1">
              <a:defRPr/>
            </a:pPr>
            <a:r>
              <a:rPr lang="en-US" altLang="zh-TW" dirty="0" smtClean="0"/>
              <a:t>Register-Transfer-Level (RTL)</a:t>
            </a:r>
          </a:p>
          <a:p>
            <a:pPr lvl="1" eaLnBrk="1" hangingPunct="1">
              <a:defRPr/>
            </a:pPr>
            <a:r>
              <a:rPr lang="en-US" altLang="zh-TW" dirty="0" smtClean="0"/>
              <a:t>Define bit and timing (almost) accurate architecture for sign-off</a:t>
            </a:r>
          </a:p>
          <a:p>
            <a:pPr lvl="1" eaLnBrk="1" hangingPunct="1">
              <a:defRPr/>
            </a:pPr>
            <a:r>
              <a:rPr lang="en-US" altLang="zh-TW" dirty="0" smtClean="0"/>
              <a:t>VHDL and </a:t>
            </a:r>
            <a:r>
              <a:rPr lang="en-US" altLang="zh-TW" dirty="0" err="1" smtClean="0"/>
              <a:t>Verilog</a:t>
            </a:r>
            <a:endParaRPr lang="en-US" altLang="zh-TW" dirty="0" smtClean="0"/>
          </a:p>
          <a:p>
            <a:pPr eaLnBrk="1" hangingPunct="1">
              <a:defRPr/>
            </a:pPr>
            <a:r>
              <a:rPr lang="en-US" altLang="zh-TW" dirty="0" smtClean="0"/>
              <a:t>Logic/cell/gate level</a:t>
            </a:r>
          </a:p>
          <a:p>
            <a:pPr lvl="1" eaLnBrk="1" hangingPunct="1">
              <a:defRPr/>
            </a:pPr>
            <a:r>
              <a:rPr lang="en-US" altLang="zh-TW" dirty="0" smtClean="0"/>
              <a:t>Interconnected Boolean gates</a:t>
            </a:r>
          </a:p>
          <a:p>
            <a:pPr lvl="2" eaLnBrk="1" hangingPunct="1">
              <a:defRPr/>
            </a:pPr>
            <a:r>
              <a:rPr lang="en-US" altLang="zh-TW" dirty="0" smtClean="0"/>
              <a:t>AND, OR, NOR, NAND, NOT, XOR, Flip-flops, Transmission gates, buses, etc.</a:t>
            </a:r>
          </a:p>
          <a:p>
            <a:pPr lvl="1" eaLnBrk="1" hangingPunct="1">
              <a:defRPr/>
            </a:pPr>
            <a:r>
              <a:rPr lang="en-US" altLang="zh-TW" dirty="0" smtClean="0"/>
              <a:t>Suitable for logic design, verification and test</a:t>
            </a:r>
          </a:p>
        </p:txBody>
      </p:sp>
      <p:sp>
        <p:nvSpPr>
          <p:cNvPr id="717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2C4DCF-D13E-4AAD-95AB-75CD20AE2722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959495-64BB-4507-B9BA-FB91432414F9}" type="slidenum">
              <a:rPr lang="en-US" altLang="zh-TW" smtClean="0"/>
              <a:pPr/>
              <a:t>40</a:t>
            </a:fld>
            <a:endParaRPr lang="en-US" altLang="zh-TW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An Example of Hazards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4301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235075"/>
            <a:ext cx="8496300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4A0EB4-2F57-44B8-B30E-26D9DC6EE9A3}" type="slidenum">
              <a:rPr lang="en-US" altLang="zh-TW" smtClean="0"/>
              <a:pPr/>
              <a:t>41</a:t>
            </a:fld>
            <a:endParaRPr lang="en-US" altLang="zh-TW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Type of Hazards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Static or dynamic</a:t>
            </a:r>
          </a:p>
          <a:p>
            <a:pPr lvl="1" eaLnBrk="1" hangingPunct="1"/>
            <a:r>
              <a:rPr lang="en-US" altLang="zh-TW" smtClean="0"/>
              <a:t>A static hazard refers to the transient pulse on a signal line whose static value does not change</a:t>
            </a:r>
          </a:p>
          <a:p>
            <a:pPr lvl="1" eaLnBrk="1" hangingPunct="1"/>
            <a:r>
              <a:rPr lang="en-US" altLang="zh-TW" smtClean="0"/>
              <a:t>A dynamic hazard refers to the transient pulse during a 0-to-1 or 1-to-0 transition</a:t>
            </a:r>
          </a:p>
          <a:p>
            <a:pPr eaLnBrk="1" hangingPunct="1"/>
            <a:r>
              <a:rPr lang="en-US" altLang="zh-TW" smtClean="0"/>
              <a:t> 1 or 0</a:t>
            </a:r>
          </a:p>
          <a:p>
            <a:pPr eaLnBrk="1" hangingPunct="1"/>
            <a:endParaRPr lang="zh-TW" altLang="en-US" smtClean="0"/>
          </a:p>
        </p:txBody>
      </p:sp>
      <p:pic>
        <p:nvPicPr>
          <p:cNvPr id="4403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300663"/>
            <a:ext cx="799147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57DA3D-F05B-41E5-BE5A-511FB6F88927}" type="slidenum">
              <a:rPr lang="en-US" altLang="zh-TW" smtClean="0"/>
              <a:pPr/>
              <a:t>42</a:t>
            </a:fld>
            <a:endParaRPr lang="en-US" altLang="zh-TW" smtClean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Static Hazard Detection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00088" y="1196975"/>
            <a:ext cx="8443912" cy="2773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600" smtClean="0"/>
              <a:t>Extra encoding can be used to detect hazards during logic simulation.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altLang="zh-TW" sz="2200" smtClean="0"/>
              <a:t>Note that hazards only occur during signal transition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altLang="zh-TW" sz="2200" smtClean="0"/>
              <a:t>Two consecutive vectors are considered simultaneously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600" smtClean="0"/>
              <a:t>The following is the 6-valued encoding for a pair of vectors. 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altLang="zh-TW" sz="2200" smtClean="0"/>
              <a:t>For example, 0-&gt;1 transition (R) is encoded as 0X1.</a:t>
            </a:r>
          </a:p>
        </p:txBody>
      </p:sp>
      <p:graphicFrame>
        <p:nvGraphicFramePr>
          <p:cNvPr id="244740" name="Group 4"/>
          <p:cNvGraphicFramePr>
            <a:graphicFrameLocks noGrp="1"/>
          </p:cNvGraphicFramePr>
          <p:nvPr/>
        </p:nvGraphicFramePr>
        <p:xfrm>
          <a:off x="1763713" y="3933825"/>
          <a:ext cx="6072187" cy="2689225"/>
        </p:xfrm>
        <a:graphic>
          <a:graphicData uri="http://schemas.openxmlformats.org/drawingml/2006/table">
            <a:tbl>
              <a:tblPr/>
              <a:tblGrid>
                <a:gridCol w="1314450"/>
                <a:gridCol w="2081212"/>
                <a:gridCol w="2676525"/>
              </a:tblGrid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Value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Sequence(s)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Meaning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000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Static 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111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Static 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0/1,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{001,011} = 0x1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Rise (0 to 1) transition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1/0, 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{110,100} = 1x0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Fall (1 to 0) transition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{000,010} = 0x0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Static 0-hazard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{111,101} = 1x1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Static 1-hazard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52A46D-A6B6-44E6-9CB4-72911B5DA9F9}" type="slidenum">
              <a:rPr lang="en-US" altLang="zh-TW" smtClean="0"/>
              <a:pPr/>
              <a:t>43</a:t>
            </a:fld>
            <a:endParaRPr lang="en-US" altLang="zh-TW" smtClean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500" smtClean="0"/>
              <a:t>6-Valued Logic for Static Hazard Analysis</a:t>
            </a:r>
          </a:p>
        </p:txBody>
      </p:sp>
      <p:graphicFrame>
        <p:nvGraphicFramePr>
          <p:cNvPr id="245763" name="Group 3"/>
          <p:cNvGraphicFramePr>
            <a:graphicFrameLocks noGrp="1"/>
          </p:cNvGraphicFramePr>
          <p:nvPr/>
        </p:nvGraphicFramePr>
        <p:xfrm>
          <a:off x="990600" y="2133600"/>
          <a:ext cx="6934200" cy="3352801"/>
        </p:xfrm>
        <a:graphic>
          <a:graphicData uri="http://schemas.openxmlformats.org/drawingml/2006/table">
            <a:tbl>
              <a:tblPr/>
              <a:tblGrid>
                <a:gridCol w="992188"/>
                <a:gridCol w="987425"/>
                <a:gridCol w="992187"/>
                <a:gridCol w="990600"/>
                <a:gridCol w="992188"/>
                <a:gridCol w="987425"/>
                <a:gridCol w="992187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1*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0D3D0F-A463-4A71-B9C0-FCECE15458C6}" type="slidenum">
              <a:rPr lang="en-US" altLang="zh-TW" smtClean="0"/>
              <a:pPr/>
              <a:t>44</a:t>
            </a:fld>
            <a:endParaRPr lang="en-US" altLang="zh-TW" smtClean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Oscillating circuits will result in repeated scheduling &amp; processing of the same sequence of events</a:t>
            </a:r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endParaRPr lang="en-US" altLang="zh-TW" sz="2600" smtClean="0"/>
          </a:p>
          <a:p>
            <a:pPr eaLnBrk="1" hangingPunct="1">
              <a:lnSpc>
                <a:spcPct val="110000"/>
              </a:lnSpc>
            </a:pPr>
            <a:r>
              <a:rPr lang="en-US" altLang="zh-TW" sz="2600" smtClean="0"/>
              <a:t>Oscillation control takes appropriate action upon detection of oscillation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Oscillation</a:t>
            </a:r>
          </a:p>
        </p:txBody>
      </p:sp>
      <p:grpSp>
        <p:nvGrpSpPr>
          <p:cNvPr id="47109" name="Group 4"/>
          <p:cNvGrpSpPr>
            <a:grpSpLocks/>
          </p:cNvGrpSpPr>
          <p:nvPr/>
        </p:nvGrpSpPr>
        <p:grpSpPr bwMode="auto">
          <a:xfrm>
            <a:off x="827088" y="3282950"/>
            <a:ext cx="3240087" cy="1585913"/>
            <a:chOff x="158" y="1933"/>
            <a:chExt cx="2041" cy="999"/>
          </a:xfrm>
        </p:grpSpPr>
        <p:grpSp>
          <p:nvGrpSpPr>
            <p:cNvPr id="47131" name="Group 5"/>
            <p:cNvGrpSpPr>
              <a:grpSpLocks/>
            </p:cNvGrpSpPr>
            <p:nvPr/>
          </p:nvGrpSpPr>
          <p:grpSpPr bwMode="auto">
            <a:xfrm>
              <a:off x="1338" y="1979"/>
              <a:ext cx="453" cy="272"/>
              <a:chOff x="2336" y="3158"/>
              <a:chExt cx="453" cy="272"/>
            </a:xfrm>
          </p:grpSpPr>
          <p:grpSp>
            <p:nvGrpSpPr>
              <p:cNvPr id="47165" name="Group 6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47170" name="Group 7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47172" name="Line 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73" name="Line 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74" name="Line 1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75" name="AutoShape 11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 eaLnBrk="0" hangingPunct="0"/>
                    <a:r>
                      <a:rPr kumimoji="0" lang="en-US" altLang="zh-TW">
                        <a:latin typeface="Helvetica" pitchFamily="34" charset="0"/>
                      </a:rPr>
                      <a:t>3</a:t>
                    </a:r>
                  </a:p>
                </p:txBody>
              </p:sp>
            </p:grpSp>
            <p:sp>
              <p:nvSpPr>
                <p:cNvPr id="47171" name="Oval 12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7166" name="Group 13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47167" name="AutoShape 14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7168" name="AutoShape 15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7169" name="AutoShape 16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47132" name="Group 17"/>
            <p:cNvGrpSpPr>
              <a:grpSpLocks/>
            </p:cNvGrpSpPr>
            <p:nvPr/>
          </p:nvGrpSpPr>
          <p:grpSpPr bwMode="auto">
            <a:xfrm>
              <a:off x="1338" y="2614"/>
              <a:ext cx="453" cy="272"/>
              <a:chOff x="2336" y="3158"/>
              <a:chExt cx="453" cy="272"/>
            </a:xfrm>
          </p:grpSpPr>
          <p:grpSp>
            <p:nvGrpSpPr>
              <p:cNvPr id="47154" name="Group 18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47159" name="Group 19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47161" name="Line 2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62" name="Line 2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63" name="Line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7164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 eaLnBrk="0" hangingPunct="0"/>
                    <a:r>
                      <a:rPr kumimoji="0" lang="en-US" altLang="zh-TW">
                        <a:latin typeface="Helvetica" pitchFamily="34" charset="0"/>
                      </a:rPr>
                      <a:t>3</a:t>
                    </a:r>
                  </a:p>
                </p:txBody>
              </p:sp>
            </p:grpSp>
            <p:sp>
              <p:nvSpPr>
                <p:cNvPr id="47160" name="Oval 24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7155" name="Group 25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47156" name="AutoShape 26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7157" name="AutoShape 27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7158" name="AutoShape 28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47133" name="Text Box 29"/>
            <p:cNvSpPr txBox="1">
              <a:spLocks noChangeArrowheads="1"/>
            </p:cNvSpPr>
            <p:nvPr/>
          </p:nvSpPr>
          <p:spPr bwMode="auto">
            <a:xfrm>
              <a:off x="1688" y="2218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cxnSp>
          <p:nvCxnSpPr>
            <p:cNvPr id="47134" name="AutoShape 30"/>
            <p:cNvCxnSpPr>
              <a:cxnSpLocks noChangeShapeType="1"/>
              <a:stCxn id="47167" idx="6"/>
              <a:endCxn id="47152" idx="0"/>
            </p:cNvCxnSpPr>
            <p:nvPr/>
          </p:nvCxnSpPr>
          <p:spPr bwMode="auto">
            <a:xfrm flipH="1">
              <a:off x="1202" y="2115"/>
              <a:ext cx="589" cy="408"/>
            </a:xfrm>
            <a:prstGeom prst="bentConnector4">
              <a:avLst>
                <a:gd name="adj1" fmla="val -24449"/>
                <a:gd name="adj2" fmla="val 5539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7135" name="AutoShape 31"/>
            <p:cNvCxnSpPr>
              <a:cxnSpLocks noChangeShapeType="1"/>
              <a:stCxn id="47168" idx="2"/>
              <a:endCxn id="47156" idx="6"/>
            </p:cNvCxnSpPr>
            <p:nvPr/>
          </p:nvCxnSpPr>
          <p:spPr bwMode="auto">
            <a:xfrm rot="10800000" flipH="1" flipV="1">
              <a:off x="1338" y="2206"/>
              <a:ext cx="453" cy="544"/>
            </a:xfrm>
            <a:prstGeom prst="bentConnector5">
              <a:avLst>
                <a:gd name="adj1" fmla="val -11921"/>
                <a:gd name="adj2" fmla="val 50000"/>
                <a:gd name="adj3" fmla="val 1317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7136" name="AutoShape 32"/>
            <p:cNvSpPr>
              <a:spLocks noChangeArrowheads="1"/>
            </p:cNvSpPr>
            <p:nvPr/>
          </p:nvSpPr>
          <p:spPr bwMode="auto">
            <a:xfrm>
              <a:off x="158" y="1933"/>
              <a:ext cx="816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S = 1=&gt;0=&gt;1</a:t>
              </a:r>
              <a:endParaRPr kumimoji="0" lang="en-US" altLang="zh-TW" i="1" baseline="-25000">
                <a:latin typeface="Helvetica" pitchFamily="34" charset="0"/>
              </a:endParaRPr>
            </a:p>
          </p:txBody>
        </p:sp>
        <p:cxnSp>
          <p:nvCxnSpPr>
            <p:cNvPr id="47137" name="AutoShape 33"/>
            <p:cNvCxnSpPr>
              <a:cxnSpLocks noChangeShapeType="1"/>
              <a:stCxn id="47136" idx="3"/>
              <a:endCxn id="47169" idx="2"/>
            </p:cNvCxnSpPr>
            <p:nvPr/>
          </p:nvCxnSpPr>
          <p:spPr bwMode="auto">
            <a:xfrm>
              <a:off x="974" y="2024"/>
              <a:ext cx="364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7138" name="AutoShape 34"/>
            <p:cNvSpPr>
              <a:spLocks noChangeArrowheads="1"/>
            </p:cNvSpPr>
            <p:nvPr/>
          </p:nvSpPr>
          <p:spPr bwMode="auto">
            <a:xfrm>
              <a:off x="521" y="2750"/>
              <a:ext cx="453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R = 1</a:t>
              </a:r>
            </a:p>
          </p:txBody>
        </p:sp>
        <p:cxnSp>
          <p:nvCxnSpPr>
            <p:cNvPr id="47139" name="AutoShape 35"/>
            <p:cNvCxnSpPr>
              <a:cxnSpLocks noChangeShapeType="1"/>
              <a:stCxn id="47138" idx="3"/>
              <a:endCxn id="47157" idx="2"/>
            </p:cNvCxnSpPr>
            <p:nvPr/>
          </p:nvCxnSpPr>
          <p:spPr bwMode="auto">
            <a:xfrm>
              <a:off x="974" y="2841"/>
              <a:ext cx="3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7140" name="AutoShape 36"/>
            <p:cNvSpPr>
              <a:spLocks noChangeArrowheads="1"/>
            </p:cNvSpPr>
            <p:nvPr/>
          </p:nvSpPr>
          <p:spPr bwMode="auto">
            <a:xfrm>
              <a:off x="2064" y="2024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</a:t>
              </a:r>
            </a:p>
          </p:txBody>
        </p:sp>
        <p:cxnSp>
          <p:nvCxnSpPr>
            <p:cNvPr id="47141" name="AutoShape 37"/>
            <p:cNvCxnSpPr>
              <a:cxnSpLocks noChangeShapeType="1"/>
              <a:stCxn id="47167" idx="6"/>
              <a:endCxn id="47140" idx="1"/>
            </p:cNvCxnSpPr>
            <p:nvPr/>
          </p:nvCxnSpPr>
          <p:spPr bwMode="auto">
            <a:xfrm>
              <a:off x="1791" y="2115"/>
              <a:ext cx="27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7142" name="AutoShape 38"/>
            <p:cNvSpPr>
              <a:spLocks noChangeArrowheads="1"/>
            </p:cNvSpPr>
            <p:nvPr/>
          </p:nvSpPr>
          <p:spPr bwMode="auto">
            <a:xfrm>
              <a:off x="2064" y="2659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y’</a:t>
              </a:r>
            </a:p>
          </p:txBody>
        </p:sp>
        <p:cxnSp>
          <p:nvCxnSpPr>
            <p:cNvPr id="47143" name="AutoShape 39"/>
            <p:cNvCxnSpPr>
              <a:cxnSpLocks noChangeShapeType="1"/>
              <a:stCxn id="47156" idx="6"/>
              <a:endCxn id="47142" idx="1"/>
            </p:cNvCxnSpPr>
            <p:nvPr/>
          </p:nvCxnSpPr>
          <p:spPr bwMode="auto">
            <a:xfrm>
              <a:off x="1791" y="2750"/>
              <a:ext cx="27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grpSp>
          <p:nvGrpSpPr>
            <p:cNvPr id="47144" name="Group 40"/>
            <p:cNvGrpSpPr>
              <a:grpSpLocks/>
            </p:cNvGrpSpPr>
            <p:nvPr/>
          </p:nvGrpSpPr>
          <p:grpSpPr bwMode="auto">
            <a:xfrm>
              <a:off x="1156" y="2523"/>
              <a:ext cx="91" cy="91"/>
              <a:chOff x="1383" y="2160"/>
              <a:chExt cx="91" cy="181"/>
            </a:xfrm>
          </p:grpSpPr>
          <p:sp>
            <p:nvSpPr>
              <p:cNvPr id="47152" name="AutoShape 41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7153" name="AutoShape 42"/>
              <p:cNvCxnSpPr>
                <a:cxnSpLocks noChangeShapeType="1"/>
                <a:stCxn id="47152" idx="0"/>
                <a:endCxn id="47152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7145" name="AutoShape 43"/>
            <p:cNvCxnSpPr>
              <a:cxnSpLocks noChangeShapeType="1"/>
              <a:stCxn id="47152" idx="2"/>
              <a:endCxn id="47158" idx="2"/>
            </p:cNvCxnSpPr>
            <p:nvPr/>
          </p:nvCxnSpPr>
          <p:spPr bwMode="auto">
            <a:xfrm rot="16200000" flipH="1">
              <a:off x="1247" y="2569"/>
              <a:ext cx="46" cy="13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7146" name="Group 44"/>
            <p:cNvGrpSpPr>
              <a:grpSpLocks/>
            </p:cNvGrpSpPr>
            <p:nvPr/>
          </p:nvGrpSpPr>
          <p:grpSpPr bwMode="auto">
            <a:xfrm>
              <a:off x="1882" y="2069"/>
              <a:ext cx="91" cy="90"/>
              <a:chOff x="3016" y="1480"/>
              <a:chExt cx="91" cy="90"/>
            </a:xfrm>
          </p:grpSpPr>
          <p:sp>
            <p:nvSpPr>
              <p:cNvPr id="47150" name="Rectangle 45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7151" name="AutoShape 46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7147" name="Group 47"/>
            <p:cNvGrpSpPr>
              <a:grpSpLocks/>
            </p:cNvGrpSpPr>
            <p:nvPr/>
          </p:nvGrpSpPr>
          <p:grpSpPr bwMode="auto">
            <a:xfrm>
              <a:off x="1882" y="2704"/>
              <a:ext cx="91" cy="90"/>
              <a:chOff x="3016" y="1480"/>
              <a:chExt cx="91" cy="90"/>
            </a:xfrm>
          </p:grpSpPr>
          <p:sp>
            <p:nvSpPr>
              <p:cNvPr id="47148" name="Rectangle 48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7149" name="AutoShape 49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47110" name="Group 50"/>
          <p:cNvGrpSpPr>
            <a:grpSpLocks/>
          </p:cNvGrpSpPr>
          <p:nvPr/>
        </p:nvGrpSpPr>
        <p:grpSpPr bwMode="auto">
          <a:xfrm>
            <a:off x="4572000" y="3333750"/>
            <a:ext cx="3816350" cy="1547813"/>
            <a:chOff x="2472" y="1900"/>
            <a:chExt cx="2404" cy="975"/>
          </a:xfrm>
        </p:grpSpPr>
        <p:sp>
          <p:nvSpPr>
            <p:cNvPr id="47111" name="Line 51"/>
            <p:cNvSpPr>
              <a:spLocks noChangeShapeType="1"/>
            </p:cNvSpPr>
            <p:nvPr/>
          </p:nvSpPr>
          <p:spPr bwMode="auto">
            <a:xfrm>
              <a:off x="3243" y="2386"/>
              <a:ext cx="0" cy="409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2" name="Line 52"/>
            <p:cNvSpPr>
              <a:spLocks noChangeShapeType="1"/>
            </p:cNvSpPr>
            <p:nvPr/>
          </p:nvSpPr>
          <p:spPr bwMode="auto">
            <a:xfrm>
              <a:off x="4059" y="2386"/>
              <a:ext cx="0" cy="409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3" name="Line 53"/>
            <p:cNvSpPr>
              <a:spLocks noChangeShapeType="1"/>
            </p:cNvSpPr>
            <p:nvPr/>
          </p:nvSpPr>
          <p:spPr bwMode="auto">
            <a:xfrm>
              <a:off x="3787" y="1979"/>
              <a:ext cx="0" cy="409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4" name="Line 54"/>
            <p:cNvSpPr>
              <a:spLocks noChangeShapeType="1"/>
            </p:cNvSpPr>
            <p:nvPr/>
          </p:nvSpPr>
          <p:spPr bwMode="auto">
            <a:xfrm>
              <a:off x="2835" y="2069"/>
              <a:ext cx="0" cy="409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5" name="Freeform 55"/>
            <p:cNvSpPr>
              <a:spLocks/>
            </p:cNvSpPr>
            <p:nvPr/>
          </p:nvSpPr>
          <p:spPr bwMode="auto">
            <a:xfrm>
              <a:off x="2699" y="1979"/>
              <a:ext cx="2177" cy="181"/>
            </a:xfrm>
            <a:custGeom>
              <a:avLst/>
              <a:gdLst>
                <a:gd name="T0" fmla="*/ 0 w 2177"/>
                <a:gd name="T1" fmla="*/ 0 h 272"/>
                <a:gd name="T2" fmla="*/ 136 w 2177"/>
                <a:gd name="T3" fmla="*/ 0 h 272"/>
                <a:gd name="T4" fmla="*/ 136 w 2177"/>
                <a:gd name="T5" fmla="*/ 181 h 272"/>
                <a:gd name="T6" fmla="*/ 680 w 2177"/>
                <a:gd name="T7" fmla="*/ 181 h 272"/>
                <a:gd name="T8" fmla="*/ 680 w 2177"/>
                <a:gd name="T9" fmla="*/ 0 h 272"/>
                <a:gd name="T10" fmla="*/ 2177 w 2177"/>
                <a:gd name="T11" fmla="*/ 0 h 2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77"/>
                <a:gd name="T19" fmla="*/ 0 h 272"/>
                <a:gd name="T20" fmla="*/ 2177 w 2177"/>
                <a:gd name="T21" fmla="*/ 272 h 27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77" h="272">
                  <a:moveTo>
                    <a:pt x="0" y="0"/>
                  </a:moveTo>
                  <a:lnTo>
                    <a:pt x="136" y="0"/>
                  </a:lnTo>
                  <a:lnTo>
                    <a:pt x="136" y="272"/>
                  </a:lnTo>
                  <a:lnTo>
                    <a:pt x="680" y="272"/>
                  </a:lnTo>
                  <a:lnTo>
                    <a:pt x="680" y="0"/>
                  </a:lnTo>
                  <a:lnTo>
                    <a:pt x="217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6" name="Freeform 56"/>
            <p:cNvSpPr>
              <a:spLocks/>
            </p:cNvSpPr>
            <p:nvPr/>
          </p:nvSpPr>
          <p:spPr bwMode="auto">
            <a:xfrm>
              <a:off x="2699" y="2297"/>
              <a:ext cx="2177" cy="181"/>
            </a:xfrm>
            <a:custGeom>
              <a:avLst/>
              <a:gdLst>
                <a:gd name="T0" fmla="*/ 0 w 2177"/>
                <a:gd name="T1" fmla="*/ 181 h 181"/>
                <a:gd name="T2" fmla="*/ 544 w 2177"/>
                <a:gd name="T3" fmla="*/ 181 h 181"/>
                <a:gd name="T4" fmla="*/ 544 w 2177"/>
                <a:gd name="T5" fmla="*/ 0 h 181"/>
                <a:gd name="T6" fmla="*/ 1088 w 2177"/>
                <a:gd name="T7" fmla="*/ 0 h 181"/>
                <a:gd name="T8" fmla="*/ 1088 w 2177"/>
                <a:gd name="T9" fmla="*/ 181 h 181"/>
                <a:gd name="T10" fmla="*/ 1360 w 2177"/>
                <a:gd name="T11" fmla="*/ 181 h 181"/>
                <a:gd name="T12" fmla="*/ 1360 w 2177"/>
                <a:gd name="T13" fmla="*/ 0 h 181"/>
                <a:gd name="T14" fmla="*/ 1905 w 2177"/>
                <a:gd name="T15" fmla="*/ 0 h 181"/>
                <a:gd name="T16" fmla="*/ 1905 w 2177"/>
                <a:gd name="T17" fmla="*/ 181 h 181"/>
                <a:gd name="T18" fmla="*/ 2177 w 2177"/>
                <a:gd name="T19" fmla="*/ 181 h 18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77"/>
                <a:gd name="T31" fmla="*/ 0 h 181"/>
                <a:gd name="T32" fmla="*/ 2177 w 2177"/>
                <a:gd name="T33" fmla="*/ 181 h 18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77" h="181">
                  <a:moveTo>
                    <a:pt x="0" y="181"/>
                  </a:moveTo>
                  <a:lnTo>
                    <a:pt x="544" y="181"/>
                  </a:lnTo>
                  <a:lnTo>
                    <a:pt x="544" y="0"/>
                  </a:lnTo>
                  <a:lnTo>
                    <a:pt x="1088" y="0"/>
                  </a:lnTo>
                  <a:lnTo>
                    <a:pt x="1088" y="181"/>
                  </a:lnTo>
                  <a:lnTo>
                    <a:pt x="1360" y="181"/>
                  </a:lnTo>
                  <a:lnTo>
                    <a:pt x="1360" y="0"/>
                  </a:lnTo>
                  <a:lnTo>
                    <a:pt x="1905" y="0"/>
                  </a:lnTo>
                  <a:lnTo>
                    <a:pt x="1905" y="181"/>
                  </a:lnTo>
                  <a:lnTo>
                    <a:pt x="2177" y="18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7" name="Freeform 57"/>
            <p:cNvSpPr>
              <a:spLocks/>
            </p:cNvSpPr>
            <p:nvPr/>
          </p:nvSpPr>
          <p:spPr bwMode="auto">
            <a:xfrm>
              <a:off x="2699" y="2614"/>
              <a:ext cx="2177" cy="181"/>
            </a:xfrm>
            <a:custGeom>
              <a:avLst/>
              <a:gdLst>
                <a:gd name="T0" fmla="*/ 0 w 2177"/>
                <a:gd name="T1" fmla="*/ 0 h 181"/>
                <a:gd name="T2" fmla="*/ 952 w 2177"/>
                <a:gd name="T3" fmla="*/ 0 h 181"/>
                <a:gd name="T4" fmla="*/ 952 w 2177"/>
                <a:gd name="T5" fmla="*/ 181 h 181"/>
                <a:gd name="T6" fmla="*/ 1496 w 2177"/>
                <a:gd name="T7" fmla="*/ 181 h 181"/>
                <a:gd name="T8" fmla="*/ 1496 w 2177"/>
                <a:gd name="T9" fmla="*/ 0 h 181"/>
                <a:gd name="T10" fmla="*/ 1769 w 2177"/>
                <a:gd name="T11" fmla="*/ 0 h 181"/>
                <a:gd name="T12" fmla="*/ 1769 w 2177"/>
                <a:gd name="T13" fmla="*/ 181 h 181"/>
                <a:gd name="T14" fmla="*/ 2177 w 2177"/>
                <a:gd name="T15" fmla="*/ 181 h 1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77"/>
                <a:gd name="T25" fmla="*/ 0 h 181"/>
                <a:gd name="T26" fmla="*/ 2177 w 2177"/>
                <a:gd name="T27" fmla="*/ 181 h 18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77" h="181">
                  <a:moveTo>
                    <a:pt x="0" y="0"/>
                  </a:moveTo>
                  <a:lnTo>
                    <a:pt x="952" y="0"/>
                  </a:lnTo>
                  <a:lnTo>
                    <a:pt x="952" y="181"/>
                  </a:lnTo>
                  <a:lnTo>
                    <a:pt x="1496" y="181"/>
                  </a:lnTo>
                  <a:lnTo>
                    <a:pt x="1496" y="0"/>
                  </a:lnTo>
                  <a:lnTo>
                    <a:pt x="1769" y="0"/>
                  </a:lnTo>
                  <a:lnTo>
                    <a:pt x="1769" y="181"/>
                  </a:lnTo>
                  <a:lnTo>
                    <a:pt x="2177" y="18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18" name="AutoShape 58"/>
            <p:cNvSpPr>
              <a:spLocks noChangeArrowheads="1"/>
            </p:cNvSpPr>
            <p:nvPr/>
          </p:nvSpPr>
          <p:spPr bwMode="auto">
            <a:xfrm>
              <a:off x="2472" y="2296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</a:t>
              </a:r>
            </a:p>
          </p:txBody>
        </p:sp>
        <p:sp>
          <p:nvSpPr>
            <p:cNvPr id="47119" name="AutoShape 59"/>
            <p:cNvSpPr>
              <a:spLocks noChangeArrowheads="1"/>
            </p:cNvSpPr>
            <p:nvPr/>
          </p:nvSpPr>
          <p:spPr bwMode="auto">
            <a:xfrm>
              <a:off x="2472" y="261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y’</a:t>
              </a:r>
            </a:p>
          </p:txBody>
        </p:sp>
        <p:sp>
          <p:nvSpPr>
            <p:cNvPr id="47120" name="AutoShape 60"/>
            <p:cNvSpPr>
              <a:spLocks noChangeArrowheads="1"/>
            </p:cNvSpPr>
            <p:nvPr/>
          </p:nvSpPr>
          <p:spPr bwMode="auto">
            <a:xfrm>
              <a:off x="2472" y="193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S</a:t>
              </a:r>
            </a:p>
          </p:txBody>
        </p:sp>
        <p:sp>
          <p:nvSpPr>
            <p:cNvPr id="47121" name="Line 61"/>
            <p:cNvSpPr>
              <a:spLocks noChangeShapeType="1"/>
            </p:cNvSpPr>
            <p:nvPr/>
          </p:nvSpPr>
          <p:spPr bwMode="auto">
            <a:xfrm>
              <a:off x="2834" y="2069"/>
              <a:ext cx="545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2" name="Text Box 62"/>
            <p:cNvSpPr txBox="1">
              <a:spLocks noChangeArrowheads="1"/>
            </p:cNvSpPr>
            <p:nvPr/>
          </p:nvSpPr>
          <p:spPr bwMode="auto">
            <a:xfrm>
              <a:off x="3010" y="190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4</a:t>
              </a:r>
            </a:p>
          </p:txBody>
        </p:sp>
        <p:sp>
          <p:nvSpPr>
            <p:cNvPr id="47123" name="Line 63"/>
            <p:cNvSpPr>
              <a:spLocks noChangeShapeType="1"/>
            </p:cNvSpPr>
            <p:nvPr/>
          </p:nvSpPr>
          <p:spPr bwMode="auto">
            <a:xfrm>
              <a:off x="2835" y="2387"/>
              <a:ext cx="40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4" name="Text Box 64"/>
            <p:cNvSpPr txBox="1">
              <a:spLocks noChangeArrowheads="1"/>
            </p:cNvSpPr>
            <p:nvPr/>
          </p:nvSpPr>
          <p:spPr bwMode="auto">
            <a:xfrm>
              <a:off x="2916" y="220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3</a:t>
              </a:r>
            </a:p>
          </p:txBody>
        </p:sp>
        <p:sp>
          <p:nvSpPr>
            <p:cNvPr id="47125" name="Line 65"/>
            <p:cNvSpPr>
              <a:spLocks noChangeShapeType="1"/>
            </p:cNvSpPr>
            <p:nvPr/>
          </p:nvSpPr>
          <p:spPr bwMode="auto">
            <a:xfrm>
              <a:off x="3379" y="2069"/>
              <a:ext cx="40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6" name="Text Box 66"/>
            <p:cNvSpPr txBox="1">
              <a:spLocks noChangeArrowheads="1"/>
            </p:cNvSpPr>
            <p:nvPr/>
          </p:nvSpPr>
          <p:spPr bwMode="auto">
            <a:xfrm>
              <a:off x="3463" y="200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3</a:t>
              </a:r>
            </a:p>
          </p:txBody>
        </p:sp>
        <p:sp>
          <p:nvSpPr>
            <p:cNvPr id="47127" name="Line 67"/>
            <p:cNvSpPr>
              <a:spLocks noChangeShapeType="1"/>
            </p:cNvSpPr>
            <p:nvPr/>
          </p:nvSpPr>
          <p:spPr bwMode="auto">
            <a:xfrm>
              <a:off x="3243" y="2704"/>
              <a:ext cx="40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8" name="Line 68"/>
            <p:cNvSpPr>
              <a:spLocks noChangeShapeType="1"/>
            </p:cNvSpPr>
            <p:nvPr/>
          </p:nvSpPr>
          <p:spPr bwMode="auto">
            <a:xfrm>
              <a:off x="3651" y="2704"/>
              <a:ext cx="40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29" name="Text Box 69"/>
            <p:cNvSpPr txBox="1">
              <a:spLocks noChangeArrowheads="1"/>
            </p:cNvSpPr>
            <p:nvPr/>
          </p:nvSpPr>
          <p:spPr bwMode="auto">
            <a:xfrm>
              <a:off x="3736" y="2523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3</a:t>
              </a:r>
            </a:p>
          </p:txBody>
        </p:sp>
        <p:sp>
          <p:nvSpPr>
            <p:cNvPr id="47130" name="Text Box 70"/>
            <p:cNvSpPr txBox="1">
              <a:spLocks noChangeArrowheads="1"/>
            </p:cNvSpPr>
            <p:nvPr/>
          </p:nvSpPr>
          <p:spPr bwMode="auto">
            <a:xfrm>
              <a:off x="3324" y="264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3923D4-A3E3-4EB9-B725-C46D9CB03EE3}" type="slidenum">
              <a:rPr lang="en-US" altLang="zh-TW" smtClean="0"/>
              <a:pPr/>
              <a:t>45</a:t>
            </a:fld>
            <a:endParaRPr lang="en-US" altLang="zh-TW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Local Oscillation Control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00088" y="1371600"/>
            <a:ext cx="7772400" cy="3429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identify conditions that causes oscillations in specific sub-circuits, e.g., latches, flip-flops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For an oscillating latch, the appropriate corrective action is to set </a:t>
            </a:r>
            <a:r>
              <a:rPr lang="en-US" altLang="zh-TW" sz="2200" i="1" dirty="0" smtClean="0"/>
              <a:t>y</a:t>
            </a:r>
            <a:r>
              <a:rPr lang="en-US" altLang="zh-TW" sz="2200" dirty="0" smtClean="0"/>
              <a:t> = </a:t>
            </a:r>
            <a:r>
              <a:rPr lang="en-US" altLang="zh-TW" sz="2200" i="1" dirty="0" smtClean="0"/>
              <a:t>y’</a:t>
            </a:r>
            <a:r>
              <a:rPr lang="en-US" altLang="zh-TW" sz="2200" dirty="0" smtClean="0"/>
              <a:t> = x (unknown)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z="2600" dirty="0" smtClean="0"/>
              <a:t>Oscillation control via modeling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z="2200" dirty="0" smtClean="0"/>
              <a:t>Example: when </a:t>
            </a:r>
            <a:r>
              <a:rPr lang="en-US" altLang="zh-TW" sz="2200" i="1" dirty="0" smtClean="0"/>
              <a:t>y</a:t>
            </a:r>
            <a:r>
              <a:rPr lang="en-US" altLang="zh-TW" sz="2200" dirty="0" smtClean="0"/>
              <a:t>=</a:t>
            </a:r>
            <a:r>
              <a:rPr lang="en-US" altLang="zh-TW" sz="2200" i="1" dirty="0" smtClean="0"/>
              <a:t>y</a:t>
            </a:r>
            <a:r>
              <a:rPr lang="en-US" altLang="zh-TW" sz="2200" dirty="0" smtClean="0"/>
              <a:t>’=0 (oscillation condition, also implying S=R=1), </a:t>
            </a:r>
            <a:r>
              <a:rPr lang="en-US" altLang="zh-TW" sz="2200" i="1" dirty="0" smtClean="0"/>
              <a:t>G</a:t>
            </a:r>
            <a:r>
              <a:rPr lang="en-US" altLang="zh-TW" sz="2200" dirty="0" smtClean="0"/>
              <a:t> = x causes </a:t>
            </a:r>
            <a:r>
              <a:rPr lang="en-US" altLang="zh-TW" sz="2200" i="1" dirty="0" smtClean="0"/>
              <a:t>y</a:t>
            </a:r>
            <a:r>
              <a:rPr lang="en-US" altLang="zh-TW" sz="2200" dirty="0" smtClean="0"/>
              <a:t> = </a:t>
            </a:r>
            <a:r>
              <a:rPr lang="en-US" altLang="zh-TW" sz="2200" i="1" dirty="0" smtClean="0"/>
              <a:t>y</a:t>
            </a:r>
            <a:r>
              <a:rPr lang="en-US" altLang="zh-TW" sz="2200" dirty="0" smtClean="0"/>
              <a:t>’ = x and stops oscillation</a:t>
            </a:r>
          </a:p>
        </p:txBody>
      </p:sp>
      <p:grpSp>
        <p:nvGrpSpPr>
          <p:cNvPr id="48133" name="Group 4"/>
          <p:cNvGrpSpPr>
            <a:grpSpLocks/>
          </p:cNvGrpSpPr>
          <p:nvPr/>
        </p:nvGrpSpPr>
        <p:grpSpPr bwMode="auto">
          <a:xfrm>
            <a:off x="1504950" y="4791075"/>
            <a:ext cx="2303463" cy="1585913"/>
            <a:chOff x="884" y="2568"/>
            <a:chExt cx="1451" cy="999"/>
          </a:xfrm>
        </p:grpSpPr>
        <p:grpSp>
          <p:nvGrpSpPr>
            <p:cNvPr id="48228" name="Group 5"/>
            <p:cNvGrpSpPr>
              <a:grpSpLocks/>
            </p:cNvGrpSpPr>
            <p:nvPr/>
          </p:nvGrpSpPr>
          <p:grpSpPr bwMode="auto">
            <a:xfrm>
              <a:off x="1474" y="2614"/>
              <a:ext cx="453" cy="272"/>
              <a:chOff x="2336" y="3158"/>
              <a:chExt cx="453" cy="272"/>
            </a:xfrm>
          </p:grpSpPr>
          <p:grpSp>
            <p:nvGrpSpPr>
              <p:cNvPr id="48262" name="Group 6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48267" name="Group 7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48269" name="Line 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70" name="Line 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71" name="Line 1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72" name="AutoShape 11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 eaLnBrk="0" hangingPunct="0"/>
                    <a:endParaRPr kumimoji="0" lang="zh-TW" altLang="en-US">
                      <a:latin typeface="Helvetica" pitchFamily="34" charset="0"/>
                    </a:endParaRPr>
                  </a:p>
                </p:txBody>
              </p:sp>
            </p:grpSp>
            <p:sp>
              <p:nvSpPr>
                <p:cNvPr id="48268" name="Oval 12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8263" name="Group 13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48264" name="AutoShape 14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65" name="AutoShape 15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66" name="AutoShape 16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48229" name="Group 17"/>
            <p:cNvGrpSpPr>
              <a:grpSpLocks/>
            </p:cNvGrpSpPr>
            <p:nvPr/>
          </p:nvGrpSpPr>
          <p:grpSpPr bwMode="auto">
            <a:xfrm>
              <a:off x="1474" y="3249"/>
              <a:ext cx="453" cy="272"/>
              <a:chOff x="2336" y="3158"/>
              <a:chExt cx="453" cy="272"/>
            </a:xfrm>
          </p:grpSpPr>
          <p:grpSp>
            <p:nvGrpSpPr>
              <p:cNvPr id="48251" name="Group 18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1"/>
                <a:chOff x="2336" y="3158"/>
                <a:chExt cx="453" cy="271"/>
              </a:xfrm>
            </p:grpSpPr>
            <p:grpSp>
              <p:nvGrpSpPr>
                <p:cNvPr id="48256" name="Group 19"/>
                <p:cNvGrpSpPr>
                  <a:grpSpLocks/>
                </p:cNvGrpSpPr>
                <p:nvPr/>
              </p:nvGrpSpPr>
              <p:grpSpPr bwMode="auto">
                <a:xfrm>
                  <a:off x="2336" y="3158"/>
                  <a:ext cx="453" cy="271"/>
                  <a:chOff x="2336" y="2795"/>
                  <a:chExt cx="453" cy="271"/>
                </a:xfrm>
              </p:grpSpPr>
              <p:sp>
                <p:nvSpPr>
                  <p:cNvPr id="48258" name="Line 2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2840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59" name="Line 2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6" y="3022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60" name="Line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08" y="2931"/>
                    <a:ext cx="181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  <p:sp>
                <p:nvSpPr>
                  <p:cNvPr id="48261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2795"/>
                    <a:ext cx="272" cy="271"/>
                  </a:xfrm>
                  <a:prstGeom prst="flowChartDelay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 eaLnBrk="0" hangingPunct="0"/>
                    <a:endParaRPr kumimoji="0" lang="zh-TW" altLang="en-US">
                      <a:latin typeface="Helvetica" pitchFamily="34" charset="0"/>
                    </a:endParaRPr>
                  </a:p>
                </p:txBody>
              </p:sp>
            </p:grpSp>
            <p:sp>
              <p:nvSpPr>
                <p:cNvPr id="48257" name="Oval 24"/>
                <p:cNvSpPr>
                  <a:spLocks noChangeArrowheads="1"/>
                </p:cNvSpPr>
                <p:nvPr/>
              </p:nvSpPr>
              <p:spPr bwMode="auto">
                <a:xfrm>
                  <a:off x="2699" y="3272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8252" name="Group 25"/>
              <p:cNvGrpSpPr>
                <a:grpSpLocks/>
              </p:cNvGrpSpPr>
              <p:nvPr/>
            </p:nvGrpSpPr>
            <p:grpSpPr bwMode="auto">
              <a:xfrm>
                <a:off x="2336" y="3158"/>
                <a:ext cx="453" cy="272"/>
                <a:chOff x="3243" y="2523"/>
                <a:chExt cx="453" cy="272"/>
              </a:xfrm>
            </p:grpSpPr>
            <p:sp>
              <p:nvSpPr>
                <p:cNvPr id="48253" name="AutoShape 26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54" name="AutoShape 27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55" name="AutoShape 28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48230" name="Text Box 29"/>
            <p:cNvSpPr txBox="1">
              <a:spLocks noChangeArrowheads="1"/>
            </p:cNvSpPr>
            <p:nvPr/>
          </p:nvSpPr>
          <p:spPr bwMode="auto">
            <a:xfrm>
              <a:off x="1824" y="2853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endParaRPr kumimoji="0" lang="zh-TW" altLang="en-US">
                <a:latin typeface="Helvetica" pitchFamily="34" charset="0"/>
              </a:endParaRPr>
            </a:p>
          </p:txBody>
        </p:sp>
        <p:cxnSp>
          <p:nvCxnSpPr>
            <p:cNvPr id="48231" name="AutoShape 30"/>
            <p:cNvCxnSpPr>
              <a:cxnSpLocks noChangeShapeType="1"/>
              <a:stCxn id="48264" idx="6"/>
              <a:endCxn id="48249" idx="0"/>
            </p:cNvCxnSpPr>
            <p:nvPr/>
          </p:nvCxnSpPr>
          <p:spPr bwMode="auto">
            <a:xfrm flipH="1">
              <a:off x="1429" y="2750"/>
              <a:ext cx="498" cy="408"/>
            </a:xfrm>
            <a:prstGeom prst="bentConnector4">
              <a:avLst>
                <a:gd name="adj1" fmla="val -28917"/>
                <a:gd name="adj2" fmla="val 5539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232" name="AutoShape 31"/>
            <p:cNvCxnSpPr>
              <a:cxnSpLocks noChangeShapeType="1"/>
              <a:stCxn id="48265" idx="2"/>
              <a:endCxn id="48253" idx="6"/>
            </p:cNvCxnSpPr>
            <p:nvPr/>
          </p:nvCxnSpPr>
          <p:spPr bwMode="auto">
            <a:xfrm rot="10800000" flipH="1" flipV="1">
              <a:off x="1474" y="2841"/>
              <a:ext cx="453" cy="544"/>
            </a:xfrm>
            <a:prstGeom prst="bentConnector5">
              <a:avLst>
                <a:gd name="adj1" fmla="val -31787"/>
                <a:gd name="adj2" fmla="val 50000"/>
                <a:gd name="adj3" fmla="val 1317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233" name="AutoShape 32"/>
            <p:cNvSpPr>
              <a:spLocks noChangeArrowheads="1"/>
            </p:cNvSpPr>
            <p:nvPr/>
          </p:nvSpPr>
          <p:spPr bwMode="auto">
            <a:xfrm>
              <a:off x="884" y="2568"/>
              <a:ext cx="226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S</a:t>
              </a:r>
              <a:endParaRPr kumimoji="0" lang="en-US" altLang="zh-TW" i="1" baseline="-25000">
                <a:latin typeface="Helvetica" pitchFamily="34" charset="0"/>
              </a:endParaRPr>
            </a:p>
          </p:txBody>
        </p:sp>
        <p:cxnSp>
          <p:nvCxnSpPr>
            <p:cNvPr id="48234" name="AutoShape 33"/>
            <p:cNvCxnSpPr>
              <a:cxnSpLocks noChangeShapeType="1"/>
              <a:stCxn id="48233" idx="3"/>
              <a:endCxn id="48266" idx="2"/>
            </p:cNvCxnSpPr>
            <p:nvPr/>
          </p:nvCxnSpPr>
          <p:spPr bwMode="auto">
            <a:xfrm>
              <a:off x="1110" y="2659"/>
              <a:ext cx="364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235" name="AutoShape 34"/>
            <p:cNvSpPr>
              <a:spLocks noChangeArrowheads="1"/>
            </p:cNvSpPr>
            <p:nvPr/>
          </p:nvSpPr>
          <p:spPr bwMode="auto">
            <a:xfrm>
              <a:off x="929" y="3385"/>
              <a:ext cx="181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R</a:t>
              </a:r>
            </a:p>
          </p:txBody>
        </p:sp>
        <p:cxnSp>
          <p:nvCxnSpPr>
            <p:cNvPr id="48236" name="AutoShape 35"/>
            <p:cNvCxnSpPr>
              <a:cxnSpLocks noChangeShapeType="1"/>
              <a:stCxn id="48235" idx="3"/>
              <a:endCxn id="48254" idx="2"/>
            </p:cNvCxnSpPr>
            <p:nvPr/>
          </p:nvCxnSpPr>
          <p:spPr bwMode="auto">
            <a:xfrm>
              <a:off x="1110" y="3476"/>
              <a:ext cx="3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8237" name="AutoShape 36"/>
            <p:cNvSpPr>
              <a:spLocks noChangeArrowheads="1"/>
            </p:cNvSpPr>
            <p:nvPr/>
          </p:nvSpPr>
          <p:spPr bwMode="auto">
            <a:xfrm>
              <a:off x="2200" y="2659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</a:t>
              </a:r>
            </a:p>
          </p:txBody>
        </p:sp>
        <p:cxnSp>
          <p:nvCxnSpPr>
            <p:cNvPr id="48238" name="AutoShape 37"/>
            <p:cNvCxnSpPr>
              <a:cxnSpLocks noChangeShapeType="1"/>
              <a:stCxn id="48264" idx="6"/>
              <a:endCxn id="48237" idx="1"/>
            </p:cNvCxnSpPr>
            <p:nvPr/>
          </p:nvCxnSpPr>
          <p:spPr bwMode="auto">
            <a:xfrm>
              <a:off x="1927" y="2750"/>
              <a:ext cx="27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8239" name="AutoShape 38"/>
            <p:cNvSpPr>
              <a:spLocks noChangeArrowheads="1"/>
            </p:cNvSpPr>
            <p:nvPr/>
          </p:nvSpPr>
          <p:spPr bwMode="auto">
            <a:xfrm>
              <a:off x="2200" y="3294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y’</a:t>
              </a:r>
            </a:p>
          </p:txBody>
        </p:sp>
        <p:cxnSp>
          <p:nvCxnSpPr>
            <p:cNvPr id="48240" name="AutoShape 39"/>
            <p:cNvCxnSpPr>
              <a:cxnSpLocks noChangeShapeType="1"/>
              <a:stCxn id="48253" idx="6"/>
              <a:endCxn id="48239" idx="1"/>
            </p:cNvCxnSpPr>
            <p:nvPr/>
          </p:nvCxnSpPr>
          <p:spPr bwMode="auto">
            <a:xfrm>
              <a:off x="1927" y="3385"/>
              <a:ext cx="27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grpSp>
          <p:nvGrpSpPr>
            <p:cNvPr id="48241" name="Group 40"/>
            <p:cNvGrpSpPr>
              <a:grpSpLocks/>
            </p:cNvGrpSpPr>
            <p:nvPr/>
          </p:nvGrpSpPr>
          <p:grpSpPr bwMode="auto">
            <a:xfrm>
              <a:off x="1383" y="3158"/>
              <a:ext cx="91" cy="91"/>
              <a:chOff x="1383" y="2160"/>
              <a:chExt cx="91" cy="181"/>
            </a:xfrm>
          </p:grpSpPr>
          <p:sp>
            <p:nvSpPr>
              <p:cNvPr id="48249" name="AutoShape 41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50" name="AutoShape 42"/>
              <p:cNvCxnSpPr>
                <a:cxnSpLocks noChangeShapeType="1"/>
                <a:stCxn id="48249" idx="0"/>
                <a:endCxn id="48249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242" name="AutoShape 43"/>
            <p:cNvCxnSpPr>
              <a:cxnSpLocks noChangeShapeType="1"/>
              <a:stCxn id="48249" idx="2"/>
              <a:endCxn id="48255" idx="2"/>
            </p:cNvCxnSpPr>
            <p:nvPr/>
          </p:nvCxnSpPr>
          <p:spPr bwMode="auto">
            <a:xfrm rot="16200000" flipH="1">
              <a:off x="1429" y="3249"/>
              <a:ext cx="46" cy="4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243" name="Group 44"/>
            <p:cNvGrpSpPr>
              <a:grpSpLocks/>
            </p:cNvGrpSpPr>
            <p:nvPr/>
          </p:nvGrpSpPr>
          <p:grpSpPr bwMode="auto">
            <a:xfrm>
              <a:off x="2018" y="2704"/>
              <a:ext cx="91" cy="90"/>
              <a:chOff x="3016" y="1480"/>
              <a:chExt cx="91" cy="90"/>
            </a:xfrm>
          </p:grpSpPr>
          <p:sp>
            <p:nvSpPr>
              <p:cNvPr id="48247" name="Rectangle 45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48" name="AutoShape 46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8244" name="Group 47"/>
            <p:cNvGrpSpPr>
              <a:grpSpLocks/>
            </p:cNvGrpSpPr>
            <p:nvPr/>
          </p:nvGrpSpPr>
          <p:grpSpPr bwMode="auto">
            <a:xfrm>
              <a:off x="2018" y="3339"/>
              <a:ext cx="91" cy="90"/>
              <a:chOff x="3016" y="1480"/>
              <a:chExt cx="91" cy="90"/>
            </a:xfrm>
          </p:grpSpPr>
          <p:sp>
            <p:nvSpPr>
              <p:cNvPr id="48245" name="Rectangle 48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46" name="AutoShape 49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48134" name="Group 50"/>
          <p:cNvGrpSpPr>
            <a:grpSpLocks/>
          </p:cNvGrpSpPr>
          <p:nvPr/>
        </p:nvGrpSpPr>
        <p:grpSpPr bwMode="auto">
          <a:xfrm>
            <a:off x="5105400" y="4648200"/>
            <a:ext cx="2916238" cy="1730375"/>
            <a:chOff x="3107" y="2567"/>
            <a:chExt cx="1837" cy="1090"/>
          </a:xfrm>
        </p:grpSpPr>
        <p:cxnSp>
          <p:nvCxnSpPr>
            <p:cNvPr id="48135" name="AutoShape 51"/>
            <p:cNvCxnSpPr>
              <a:cxnSpLocks noChangeShapeType="1"/>
              <a:stCxn id="48204" idx="0"/>
              <a:endCxn id="48226" idx="0"/>
            </p:cNvCxnSpPr>
            <p:nvPr/>
          </p:nvCxnSpPr>
          <p:spPr bwMode="auto">
            <a:xfrm rot="10800000" flipV="1">
              <a:off x="3606" y="2978"/>
              <a:ext cx="273" cy="18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136" name="AutoShape 52"/>
            <p:cNvCxnSpPr>
              <a:cxnSpLocks noChangeShapeType="1"/>
              <a:stCxn id="48197" idx="2"/>
              <a:endCxn id="48206" idx="0"/>
            </p:cNvCxnSpPr>
            <p:nvPr/>
          </p:nvCxnSpPr>
          <p:spPr bwMode="auto">
            <a:xfrm rot="10800000" flipH="1" flipV="1">
              <a:off x="3696" y="2841"/>
              <a:ext cx="274" cy="319"/>
            </a:xfrm>
            <a:prstGeom prst="bentConnector3">
              <a:avLst>
                <a:gd name="adj1" fmla="val -5255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137" name="AutoShape 53"/>
            <p:cNvSpPr>
              <a:spLocks noChangeArrowheads="1"/>
            </p:cNvSpPr>
            <p:nvPr/>
          </p:nvSpPr>
          <p:spPr bwMode="auto">
            <a:xfrm>
              <a:off x="3107" y="2567"/>
              <a:ext cx="181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S</a:t>
              </a:r>
              <a:endParaRPr kumimoji="0" lang="en-US" altLang="zh-TW" i="1" baseline="-25000">
                <a:latin typeface="Helvetica" pitchFamily="34" charset="0"/>
              </a:endParaRPr>
            </a:p>
          </p:txBody>
        </p:sp>
        <p:cxnSp>
          <p:nvCxnSpPr>
            <p:cNvPr id="48138" name="AutoShape 54"/>
            <p:cNvCxnSpPr>
              <a:cxnSpLocks noChangeShapeType="1"/>
              <a:stCxn id="48137" idx="3"/>
              <a:endCxn id="48198" idx="2"/>
            </p:cNvCxnSpPr>
            <p:nvPr/>
          </p:nvCxnSpPr>
          <p:spPr bwMode="auto">
            <a:xfrm>
              <a:off x="3288" y="2658"/>
              <a:ext cx="408" cy="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139" name="AutoShape 55"/>
            <p:cNvSpPr>
              <a:spLocks noChangeArrowheads="1"/>
            </p:cNvSpPr>
            <p:nvPr/>
          </p:nvSpPr>
          <p:spPr bwMode="auto">
            <a:xfrm>
              <a:off x="3107" y="3384"/>
              <a:ext cx="181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R</a:t>
              </a:r>
            </a:p>
          </p:txBody>
        </p:sp>
        <p:cxnSp>
          <p:nvCxnSpPr>
            <p:cNvPr id="48140" name="AutoShape 56"/>
            <p:cNvCxnSpPr>
              <a:cxnSpLocks noChangeShapeType="1"/>
              <a:stCxn id="48139" idx="3"/>
              <a:endCxn id="48185" idx="2"/>
            </p:cNvCxnSpPr>
            <p:nvPr/>
          </p:nvCxnSpPr>
          <p:spPr bwMode="auto">
            <a:xfrm>
              <a:off x="3288" y="3475"/>
              <a:ext cx="408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141" name="AutoShape 57"/>
            <p:cNvSpPr>
              <a:spLocks noChangeArrowheads="1"/>
            </p:cNvSpPr>
            <p:nvPr/>
          </p:nvSpPr>
          <p:spPr bwMode="auto">
            <a:xfrm>
              <a:off x="4378" y="2658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</a:t>
              </a:r>
            </a:p>
          </p:txBody>
        </p:sp>
        <p:cxnSp>
          <p:nvCxnSpPr>
            <p:cNvPr id="48142" name="AutoShape 58"/>
            <p:cNvCxnSpPr>
              <a:cxnSpLocks noChangeShapeType="1"/>
              <a:stCxn id="48195" idx="6"/>
              <a:endCxn id="48141" idx="1"/>
            </p:cNvCxnSpPr>
            <p:nvPr/>
          </p:nvCxnSpPr>
          <p:spPr bwMode="auto">
            <a:xfrm flipV="1">
              <a:off x="4104" y="2749"/>
              <a:ext cx="274" cy="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48143" name="AutoShape 59"/>
            <p:cNvSpPr>
              <a:spLocks noChangeArrowheads="1"/>
            </p:cNvSpPr>
            <p:nvPr/>
          </p:nvSpPr>
          <p:spPr bwMode="auto">
            <a:xfrm>
              <a:off x="4378" y="329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y’</a:t>
              </a:r>
            </a:p>
          </p:txBody>
        </p:sp>
        <p:cxnSp>
          <p:nvCxnSpPr>
            <p:cNvPr id="48144" name="AutoShape 60"/>
            <p:cNvCxnSpPr>
              <a:cxnSpLocks noChangeShapeType="1"/>
              <a:stCxn id="48184" idx="6"/>
              <a:endCxn id="48143" idx="1"/>
            </p:cNvCxnSpPr>
            <p:nvPr/>
          </p:nvCxnSpPr>
          <p:spPr bwMode="auto">
            <a:xfrm flipV="1">
              <a:off x="4149" y="3384"/>
              <a:ext cx="229" cy="1"/>
            </a:xfrm>
            <a:prstGeom prst="bentConnector3">
              <a:avLst>
                <a:gd name="adj1" fmla="val 4978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45" name="Group 61"/>
            <p:cNvGrpSpPr>
              <a:grpSpLocks/>
            </p:cNvGrpSpPr>
            <p:nvPr/>
          </p:nvGrpSpPr>
          <p:grpSpPr bwMode="auto">
            <a:xfrm>
              <a:off x="3560" y="3158"/>
              <a:ext cx="91" cy="91"/>
              <a:chOff x="1383" y="2160"/>
              <a:chExt cx="91" cy="181"/>
            </a:xfrm>
          </p:grpSpPr>
          <p:sp>
            <p:nvSpPr>
              <p:cNvPr id="48226" name="AutoShape 62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27" name="AutoShape 63"/>
              <p:cNvCxnSpPr>
                <a:cxnSpLocks noChangeShapeType="1"/>
                <a:stCxn id="48226" idx="0"/>
                <a:endCxn id="48226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46" name="AutoShape 64"/>
            <p:cNvCxnSpPr>
              <a:cxnSpLocks noChangeShapeType="1"/>
              <a:stCxn id="48226" idx="2"/>
              <a:endCxn id="48186" idx="2"/>
            </p:cNvCxnSpPr>
            <p:nvPr/>
          </p:nvCxnSpPr>
          <p:spPr bwMode="auto">
            <a:xfrm rot="16200000" flipH="1">
              <a:off x="3628" y="3227"/>
              <a:ext cx="46" cy="9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47" name="Group 65"/>
            <p:cNvGrpSpPr>
              <a:grpSpLocks/>
            </p:cNvGrpSpPr>
            <p:nvPr/>
          </p:nvGrpSpPr>
          <p:grpSpPr bwMode="auto">
            <a:xfrm>
              <a:off x="4196" y="2703"/>
              <a:ext cx="91" cy="90"/>
              <a:chOff x="3016" y="1480"/>
              <a:chExt cx="91" cy="90"/>
            </a:xfrm>
          </p:grpSpPr>
          <p:sp>
            <p:nvSpPr>
              <p:cNvPr id="48224" name="Rectangle 66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25" name="AutoShape 67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8148" name="Group 68"/>
            <p:cNvGrpSpPr>
              <a:grpSpLocks/>
            </p:cNvGrpSpPr>
            <p:nvPr/>
          </p:nvGrpSpPr>
          <p:grpSpPr bwMode="auto">
            <a:xfrm>
              <a:off x="4196" y="3338"/>
              <a:ext cx="91" cy="90"/>
              <a:chOff x="3016" y="1480"/>
              <a:chExt cx="91" cy="90"/>
            </a:xfrm>
          </p:grpSpPr>
          <p:sp>
            <p:nvSpPr>
              <p:cNvPr id="48222" name="Rectangle 69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23" name="AutoShape 70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8149" name="Group 71"/>
            <p:cNvGrpSpPr>
              <a:grpSpLocks/>
            </p:cNvGrpSpPr>
            <p:nvPr/>
          </p:nvGrpSpPr>
          <p:grpSpPr bwMode="auto">
            <a:xfrm>
              <a:off x="4377" y="2931"/>
              <a:ext cx="454" cy="272"/>
              <a:chOff x="1973" y="663"/>
              <a:chExt cx="454" cy="272"/>
            </a:xfrm>
          </p:grpSpPr>
          <p:sp>
            <p:nvSpPr>
              <p:cNvPr id="48212" name="Line 72"/>
              <p:cNvSpPr>
                <a:spLocks noChangeShapeType="1"/>
              </p:cNvSpPr>
              <p:nvPr/>
            </p:nvSpPr>
            <p:spPr bwMode="auto">
              <a:xfrm flipH="1">
                <a:off x="1973" y="79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8213" name="Line 73"/>
              <p:cNvSpPr>
                <a:spLocks noChangeShapeType="1"/>
              </p:cNvSpPr>
              <p:nvPr/>
            </p:nvSpPr>
            <p:spPr bwMode="auto">
              <a:xfrm flipH="1">
                <a:off x="1973" y="70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8214" name="Line 74"/>
              <p:cNvSpPr>
                <a:spLocks noChangeShapeType="1"/>
              </p:cNvSpPr>
              <p:nvPr/>
            </p:nvSpPr>
            <p:spPr bwMode="auto">
              <a:xfrm flipH="1">
                <a:off x="1973" y="89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8215" name="Line 75"/>
              <p:cNvSpPr>
                <a:spLocks noChangeShapeType="1"/>
              </p:cNvSpPr>
              <p:nvPr/>
            </p:nvSpPr>
            <p:spPr bwMode="auto">
              <a:xfrm flipH="1">
                <a:off x="2245" y="79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8216" name="AutoShape 76"/>
              <p:cNvSpPr>
                <a:spLocks noChangeArrowheads="1"/>
              </p:cNvSpPr>
              <p:nvPr/>
            </p:nvSpPr>
            <p:spPr bwMode="auto">
              <a:xfrm flipH="1">
                <a:off x="2063" y="66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48217" name="Group 77"/>
              <p:cNvGrpSpPr>
                <a:grpSpLocks/>
              </p:cNvGrpSpPr>
              <p:nvPr/>
            </p:nvGrpSpPr>
            <p:grpSpPr bwMode="auto">
              <a:xfrm>
                <a:off x="1974" y="663"/>
                <a:ext cx="453" cy="272"/>
                <a:chOff x="2064" y="482"/>
                <a:chExt cx="453" cy="272"/>
              </a:xfrm>
            </p:grpSpPr>
            <p:sp>
              <p:nvSpPr>
                <p:cNvPr id="48218" name="AutoShape 78"/>
                <p:cNvSpPr>
                  <a:spLocks noChangeArrowheads="1"/>
                </p:cNvSpPr>
                <p:nvPr/>
              </p:nvSpPr>
              <p:spPr bwMode="auto">
                <a:xfrm>
                  <a:off x="2064" y="66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19" name="AutoShape 79"/>
                <p:cNvSpPr>
                  <a:spLocks noChangeArrowheads="1"/>
                </p:cNvSpPr>
                <p:nvPr/>
              </p:nvSpPr>
              <p:spPr bwMode="auto">
                <a:xfrm>
                  <a:off x="2064" y="572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20" name="AutoShape 80"/>
                <p:cNvSpPr>
                  <a:spLocks noChangeArrowheads="1"/>
                </p:cNvSpPr>
                <p:nvPr/>
              </p:nvSpPr>
              <p:spPr bwMode="auto">
                <a:xfrm>
                  <a:off x="2381" y="572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221" name="AutoShape 81"/>
                <p:cNvSpPr>
                  <a:spLocks noChangeArrowheads="1"/>
                </p:cNvSpPr>
                <p:nvPr/>
              </p:nvSpPr>
              <p:spPr bwMode="auto">
                <a:xfrm>
                  <a:off x="2064" y="482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48150" name="Group 82"/>
            <p:cNvGrpSpPr>
              <a:grpSpLocks/>
            </p:cNvGrpSpPr>
            <p:nvPr/>
          </p:nvGrpSpPr>
          <p:grpSpPr bwMode="auto">
            <a:xfrm>
              <a:off x="4195" y="2795"/>
              <a:ext cx="91" cy="91"/>
              <a:chOff x="1383" y="2160"/>
              <a:chExt cx="91" cy="181"/>
            </a:xfrm>
          </p:grpSpPr>
          <p:sp>
            <p:nvSpPr>
              <p:cNvPr id="48210" name="AutoShape 83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11" name="AutoShape 84"/>
              <p:cNvCxnSpPr>
                <a:cxnSpLocks noChangeShapeType="1"/>
                <a:stCxn id="48210" idx="0"/>
                <a:endCxn id="48210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51" name="AutoShape 85"/>
            <p:cNvCxnSpPr>
              <a:cxnSpLocks noChangeShapeType="1"/>
              <a:stCxn id="48196" idx="6"/>
              <a:endCxn id="48210" idx="0"/>
            </p:cNvCxnSpPr>
            <p:nvPr/>
          </p:nvCxnSpPr>
          <p:spPr bwMode="auto">
            <a:xfrm>
              <a:off x="4149" y="2750"/>
              <a:ext cx="92" cy="4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152" name="AutoShape 86"/>
            <p:cNvCxnSpPr>
              <a:cxnSpLocks noChangeShapeType="1"/>
              <a:stCxn id="48210" idx="2"/>
              <a:endCxn id="48221" idx="2"/>
            </p:cNvCxnSpPr>
            <p:nvPr/>
          </p:nvCxnSpPr>
          <p:spPr bwMode="auto">
            <a:xfrm rot="16200000" flipH="1">
              <a:off x="4264" y="2863"/>
              <a:ext cx="91" cy="13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53" name="Group 87"/>
            <p:cNvGrpSpPr>
              <a:grpSpLocks/>
            </p:cNvGrpSpPr>
            <p:nvPr/>
          </p:nvGrpSpPr>
          <p:grpSpPr bwMode="auto">
            <a:xfrm>
              <a:off x="4195" y="3249"/>
              <a:ext cx="91" cy="91"/>
              <a:chOff x="1383" y="2160"/>
              <a:chExt cx="91" cy="181"/>
            </a:xfrm>
          </p:grpSpPr>
          <p:sp>
            <p:nvSpPr>
              <p:cNvPr id="48208" name="AutoShape 88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09" name="AutoShape 89"/>
              <p:cNvCxnSpPr>
                <a:cxnSpLocks noChangeShapeType="1"/>
                <a:stCxn id="48208" idx="0"/>
                <a:endCxn id="48208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54" name="AutoShape 90"/>
            <p:cNvCxnSpPr>
              <a:cxnSpLocks noChangeShapeType="1"/>
              <a:stCxn id="48208" idx="2"/>
              <a:endCxn id="48184" idx="6"/>
            </p:cNvCxnSpPr>
            <p:nvPr/>
          </p:nvCxnSpPr>
          <p:spPr bwMode="auto">
            <a:xfrm rot="5400000">
              <a:off x="4172" y="3317"/>
              <a:ext cx="45" cy="9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55" name="Group 91"/>
            <p:cNvGrpSpPr>
              <a:grpSpLocks/>
            </p:cNvGrpSpPr>
            <p:nvPr/>
          </p:nvGrpSpPr>
          <p:grpSpPr bwMode="auto">
            <a:xfrm rot="-5400000">
              <a:off x="3969" y="3113"/>
              <a:ext cx="91" cy="91"/>
              <a:chOff x="1383" y="2160"/>
              <a:chExt cx="91" cy="181"/>
            </a:xfrm>
          </p:grpSpPr>
          <p:sp>
            <p:nvSpPr>
              <p:cNvPr id="48206" name="AutoShape 92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07" name="AutoShape 93"/>
              <p:cNvCxnSpPr>
                <a:cxnSpLocks noChangeShapeType="1"/>
                <a:stCxn id="48206" idx="0"/>
                <a:endCxn id="48206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56" name="AutoShape 94"/>
            <p:cNvCxnSpPr>
              <a:cxnSpLocks noChangeShapeType="1"/>
              <a:stCxn id="48206" idx="2"/>
              <a:endCxn id="48208" idx="0"/>
            </p:cNvCxnSpPr>
            <p:nvPr/>
          </p:nvCxnSpPr>
          <p:spPr bwMode="auto">
            <a:xfrm>
              <a:off x="4061" y="3160"/>
              <a:ext cx="180" cy="89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157" name="AutoShape 95"/>
            <p:cNvCxnSpPr>
              <a:cxnSpLocks noChangeShapeType="1"/>
              <a:stCxn id="48208" idx="0"/>
              <a:endCxn id="48218" idx="2"/>
            </p:cNvCxnSpPr>
            <p:nvPr/>
          </p:nvCxnSpPr>
          <p:spPr bwMode="auto">
            <a:xfrm rot="-5400000">
              <a:off x="4264" y="3135"/>
              <a:ext cx="91" cy="13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58" name="Group 96"/>
            <p:cNvGrpSpPr>
              <a:grpSpLocks/>
            </p:cNvGrpSpPr>
            <p:nvPr/>
          </p:nvGrpSpPr>
          <p:grpSpPr bwMode="auto">
            <a:xfrm rot="-5400000">
              <a:off x="3878" y="2931"/>
              <a:ext cx="91" cy="91"/>
              <a:chOff x="1383" y="2160"/>
              <a:chExt cx="91" cy="181"/>
            </a:xfrm>
          </p:grpSpPr>
          <p:sp>
            <p:nvSpPr>
              <p:cNvPr id="48204" name="AutoShape 97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205" name="AutoShape 98"/>
              <p:cNvCxnSpPr>
                <a:cxnSpLocks noChangeShapeType="1"/>
                <a:stCxn id="48204" idx="0"/>
                <a:endCxn id="48204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59" name="AutoShape 99"/>
            <p:cNvCxnSpPr>
              <a:cxnSpLocks noChangeShapeType="1"/>
              <a:stCxn id="48210" idx="2"/>
              <a:endCxn id="48204" idx="2"/>
            </p:cNvCxnSpPr>
            <p:nvPr/>
          </p:nvCxnSpPr>
          <p:spPr bwMode="auto">
            <a:xfrm rot="5400000">
              <a:off x="4060" y="2796"/>
              <a:ext cx="92" cy="271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60" name="Group 100"/>
            <p:cNvGrpSpPr>
              <a:grpSpLocks/>
            </p:cNvGrpSpPr>
            <p:nvPr/>
          </p:nvGrpSpPr>
          <p:grpSpPr bwMode="auto">
            <a:xfrm>
              <a:off x="4195" y="2932"/>
              <a:ext cx="91" cy="90"/>
              <a:chOff x="3016" y="1480"/>
              <a:chExt cx="91" cy="90"/>
            </a:xfrm>
          </p:grpSpPr>
          <p:sp>
            <p:nvSpPr>
              <p:cNvPr id="48202" name="Rectangle 101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03" name="AutoShape 102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8161" name="Group 103"/>
            <p:cNvGrpSpPr>
              <a:grpSpLocks/>
            </p:cNvGrpSpPr>
            <p:nvPr/>
          </p:nvGrpSpPr>
          <p:grpSpPr bwMode="auto">
            <a:xfrm>
              <a:off x="4195" y="3113"/>
              <a:ext cx="91" cy="90"/>
              <a:chOff x="3016" y="1480"/>
              <a:chExt cx="91" cy="90"/>
            </a:xfrm>
          </p:grpSpPr>
          <p:sp>
            <p:nvSpPr>
              <p:cNvPr id="48200" name="Rectangle 104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201" name="AutoShape 105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48162" name="Group 106"/>
            <p:cNvGrpSpPr>
              <a:grpSpLocks/>
            </p:cNvGrpSpPr>
            <p:nvPr/>
          </p:nvGrpSpPr>
          <p:grpSpPr bwMode="auto">
            <a:xfrm>
              <a:off x="3696" y="2614"/>
              <a:ext cx="453" cy="272"/>
              <a:chOff x="1973" y="1117"/>
              <a:chExt cx="453" cy="272"/>
            </a:xfrm>
          </p:grpSpPr>
          <p:grpSp>
            <p:nvGrpSpPr>
              <p:cNvPr id="48188" name="Group 107"/>
              <p:cNvGrpSpPr>
                <a:grpSpLocks/>
              </p:cNvGrpSpPr>
              <p:nvPr/>
            </p:nvGrpSpPr>
            <p:grpSpPr bwMode="auto">
              <a:xfrm>
                <a:off x="1973" y="1117"/>
                <a:ext cx="453" cy="272"/>
                <a:chOff x="1973" y="1117"/>
                <a:chExt cx="453" cy="272"/>
              </a:xfrm>
            </p:grpSpPr>
            <p:sp>
              <p:nvSpPr>
                <p:cNvPr id="48196" name="AutoShape 108"/>
                <p:cNvSpPr>
                  <a:spLocks noChangeArrowheads="1"/>
                </p:cNvSpPr>
                <p:nvPr/>
              </p:nvSpPr>
              <p:spPr bwMode="auto">
                <a:xfrm>
                  <a:off x="2290" y="120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97" name="AutoShape 109"/>
                <p:cNvSpPr>
                  <a:spLocks noChangeArrowheads="1"/>
                </p:cNvSpPr>
                <p:nvPr/>
              </p:nvSpPr>
              <p:spPr bwMode="auto">
                <a:xfrm>
                  <a:off x="1973" y="1298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98" name="AutoShape 110"/>
                <p:cNvSpPr>
                  <a:spLocks noChangeArrowheads="1"/>
                </p:cNvSpPr>
                <p:nvPr/>
              </p:nvSpPr>
              <p:spPr bwMode="auto">
                <a:xfrm>
                  <a:off x="1973" y="111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99" name="AutoShape 111"/>
                <p:cNvSpPr>
                  <a:spLocks noChangeArrowheads="1"/>
                </p:cNvSpPr>
                <p:nvPr/>
              </p:nvSpPr>
              <p:spPr bwMode="auto">
                <a:xfrm>
                  <a:off x="1973" y="120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8189" name="Group 112"/>
              <p:cNvGrpSpPr>
                <a:grpSpLocks/>
              </p:cNvGrpSpPr>
              <p:nvPr/>
            </p:nvGrpSpPr>
            <p:grpSpPr bwMode="auto">
              <a:xfrm>
                <a:off x="1973" y="1117"/>
                <a:ext cx="453" cy="271"/>
                <a:chOff x="2744" y="663"/>
                <a:chExt cx="453" cy="271"/>
              </a:xfrm>
            </p:grpSpPr>
            <p:sp>
              <p:nvSpPr>
                <p:cNvPr id="48190" name="Line 113"/>
                <p:cNvSpPr>
                  <a:spLocks noChangeShapeType="1"/>
                </p:cNvSpPr>
                <p:nvPr/>
              </p:nvSpPr>
              <p:spPr bwMode="auto">
                <a:xfrm flipH="1">
                  <a:off x="2744" y="799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91" name="Line 114"/>
                <p:cNvSpPr>
                  <a:spLocks noChangeShapeType="1"/>
                </p:cNvSpPr>
                <p:nvPr/>
              </p:nvSpPr>
              <p:spPr bwMode="auto">
                <a:xfrm flipH="1">
                  <a:off x="2744" y="708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92" name="Line 115"/>
                <p:cNvSpPr>
                  <a:spLocks noChangeShapeType="1"/>
                </p:cNvSpPr>
                <p:nvPr/>
              </p:nvSpPr>
              <p:spPr bwMode="auto">
                <a:xfrm flipH="1">
                  <a:off x="2744" y="89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93" name="Line 116"/>
                <p:cNvSpPr>
                  <a:spLocks noChangeShapeType="1"/>
                </p:cNvSpPr>
                <p:nvPr/>
              </p:nvSpPr>
              <p:spPr bwMode="auto">
                <a:xfrm flipH="1">
                  <a:off x="3016" y="799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94" name="AutoShape 117"/>
                <p:cNvSpPr>
                  <a:spLocks noChangeArrowheads="1"/>
                </p:cNvSpPr>
                <p:nvPr/>
              </p:nvSpPr>
              <p:spPr bwMode="auto">
                <a:xfrm>
                  <a:off x="2835" y="663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95" name="Oval 118"/>
                <p:cNvSpPr>
                  <a:spLocks noChangeArrowheads="1"/>
                </p:cNvSpPr>
                <p:nvPr/>
              </p:nvSpPr>
              <p:spPr bwMode="auto">
                <a:xfrm>
                  <a:off x="3107" y="777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48163" name="Group 119"/>
            <p:cNvGrpSpPr>
              <a:grpSpLocks/>
            </p:cNvGrpSpPr>
            <p:nvPr/>
          </p:nvGrpSpPr>
          <p:grpSpPr bwMode="auto">
            <a:xfrm>
              <a:off x="3696" y="3249"/>
              <a:ext cx="453" cy="272"/>
              <a:chOff x="1973" y="1117"/>
              <a:chExt cx="453" cy="272"/>
            </a:xfrm>
          </p:grpSpPr>
          <p:grpSp>
            <p:nvGrpSpPr>
              <p:cNvPr id="48176" name="Group 120"/>
              <p:cNvGrpSpPr>
                <a:grpSpLocks/>
              </p:cNvGrpSpPr>
              <p:nvPr/>
            </p:nvGrpSpPr>
            <p:grpSpPr bwMode="auto">
              <a:xfrm>
                <a:off x="1973" y="1117"/>
                <a:ext cx="453" cy="272"/>
                <a:chOff x="1973" y="1117"/>
                <a:chExt cx="453" cy="272"/>
              </a:xfrm>
            </p:grpSpPr>
            <p:sp>
              <p:nvSpPr>
                <p:cNvPr id="48184" name="AutoShape 121"/>
                <p:cNvSpPr>
                  <a:spLocks noChangeArrowheads="1"/>
                </p:cNvSpPr>
                <p:nvPr/>
              </p:nvSpPr>
              <p:spPr bwMode="auto">
                <a:xfrm>
                  <a:off x="2290" y="120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85" name="AutoShape 122"/>
                <p:cNvSpPr>
                  <a:spLocks noChangeArrowheads="1"/>
                </p:cNvSpPr>
                <p:nvPr/>
              </p:nvSpPr>
              <p:spPr bwMode="auto">
                <a:xfrm>
                  <a:off x="1973" y="1298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86" name="AutoShape 123"/>
                <p:cNvSpPr>
                  <a:spLocks noChangeArrowheads="1"/>
                </p:cNvSpPr>
                <p:nvPr/>
              </p:nvSpPr>
              <p:spPr bwMode="auto">
                <a:xfrm>
                  <a:off x="1973" y="111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87" name="AutoShape 124"/>
                <p:cNvSpPr>
                  <a:spLocks noChangeArrowheads="1"/>
                </p:cNvSpPr>
                <p:nvPr/>
              </p:nvSpPr>
              <p:spPr bwMode="auto">
                <a:xfrm>
                  <a:off x="1973" y="1207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48177" name="Group 125"/>
              <p:cNvGrpSpPr>
                <a:grpSpLocks/>
              </p:cNvGrpSpPr>
              <p:nvPr/>
            </p:nvGrpSpPr>
            <p:grpSpPr bwMode="auto">
              <a:xfrm>
                <a:off x="1973" y="1117"/>
                <a:ext cx="453" cy="271"/>
                <a:chOff x="2744" y="663"/>
                <a:chExt cx="453" cy="271"/>
              </a:xfrm>
            </p:grpSpPr>
            <p:sp>
              <p:nvSpPr>
                <p:cNvPr id="48178" name="Line 126"/>
                <p:cNvSpPr>
                  <a:spLocks noChangeShapeType="1"/>
                </p:cNvSpPr>
                <p:nvPr/>
              </p:nvSpPr>
              <p:spPr bwMode="auto">
                <a:xfrm flipH="1">
                  <a:off x="2744" y="799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79" name="Line 127"/>
                <p:cNvSpPr>
                  <a:spLocks noChangeShapeType="1"/>
                </p:cNvSpPr>
                <p:nvPr/>
              </p:nvSpPr>
              <p:spPr bwMode="auto">
                <a:xfrm flipH="1">
                  <a:off x="2744" y="708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80" name="Line 128"/>
                <p:cNvSpPr>
                  <a:spLocks noChangeShapeType="1"/>
                </p:cNvSpPr>
                <p:nvPr/>
              </p:nvSpPr>
              <p:spPr bwMode="auto">
                <a:xfrm flipH="1">
                  <a:off x="2744" y="89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81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3016" y="799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48182" name="AutoShape 130"/>
                <p:cNvSpPr>
                  <a:spLocks noChangeArrowheads="1"/>
                </p:cNvSpPr>
                <p:nvPr/>
              </p:nvSpPr>
              <p:spPr bwMode="auto">
                <a:xfrm>
                  <a:off x="2835" y="663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48183" name="Oval 131"/>
                <p:cNvSpPr>
                  <a:spLocks noChangeArrowheads="1"/>
                </p:cNvSpPr>
                <p:nvPr/>
              </p:nvSpPr>
              <p:spPr bwMode="auto">
                <a:xfrm>
                  <a:off x="3107" y="777"/>
                  <a:ext cx="45" cy="4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cxnSp>
          <p:nvCxnSpPr>
            <p:cNvPr id="48164" name="AutoShape 132"/>
            <p:cNvCxnSpPr>
              <a:cxnSpLocks noChangeShapeType="1"/>
              <a:stCxn id="48220" idx="6"/>
              <a:endCxn id="48174" idx="2"/>
            </p:cNvCxnSpPr>
            <p:nvPr/>
          </p:nvCxnSpPr>
          <p:spPr bwMode="auto">
            <a:xfrm flipH="1">
              <a:off x="3788" y="3067"/>
              <a:ext cx="1043" cy="546"/>
            </a:xfrm>
            <a:prstGeom prst="bentConnector3">
              <a:avLst>
                <a:gd name="adj1" fmla="val -1380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65" name="Group 133"/>
            <p:cNvGrpSpPr>
              <a:grpSpLocks/>
            </p:cNvGrpSpPr>
            <p:nvPr/>
          </p:nvGrpSpPr>
          <p:grpSpPr bwMode="auto">
            <a:xfrm rot="-5400000">
              <a:off x="3651" y="3521"/>
              <a:ext cx="91" cy="181"/>
              <a:chOff x="1383" y="2160"/>
              <a:chExt cx="91" cy="181"/>
            </a:xfrm>
          </p:grpSpPr>
          <p:sp>
            <p:nvSpPr>
              <p:cNvPr id="48174" name="AutoShape 134"/>
              <p:cNvSpPr>
                <a:spLocks noChangeArrowheads="1"/>
              </p:cNvSpPr>
              <p:nvPr/>
            </p:nvSpPr>
            <p:spPr bwMode="auto">
              <a:xfrm>
                <a:off x="1383" y="2160"/>
                <a:ext cx="91" cy="181"/>
              </a:xfrm>
              <a:prstGeom prst="flowChartProcess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cxnSp>
            <p:nvCxnSpPr>
              <p:cNvPr id="48175" name="AutoShape 135"/>
              <p:cNvCxnSpPr>
                <a:cxnSpLocks noChangeShapeType="1"/>
                <a:stCxn id="48174" idx="0"/>
                <a:endCxn id="48174" idx="2"/>
              </p:cNvCxnSpPr>
              <p:nvPr/>
            </p:nvCxnSpPr>
            <p:spPr bwMode="auto">
              <a:xfrm>
                <a:off x="1429" y="2160"/>
                <a:ext cx="0" cy="18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48166" name="AutoShape 136"/>
            <p:cNvCxnSpPr>
              <a:cxnSpLocks noChangeShapeType="1"/>
              <a:stCxn id="48174" idx="0"/>
              <a:endCxn id="48187" idx="2"/>
            </p:cNvCxnSpPr>
            <p:nvPr/>
          </p:nvCxnSpPr>
          <p:spPr bwMode="auto">
            <a:xfrm rot="10800000" flipH="1">
              <a:off x="3607" y="3385"/>
              <a:ext cx="89" cy="228"/>
            </a:xfrm>
            <a:prstGeom prst="bentConnector3">
              <a:avLst>
                <a:gd name="adj1" fmla="val -16292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48167" name="AutoShape 137"/>
            <p:cNvCxnSpPr>
              <a:cxnSpLocks noChangeShapeType="1"/>
              <a:stCxn id="48174" idx="0"/>
              <a:endCxn id="48199" idx="2"/>
            </p:cNvCxnSpPr>
            <p:nvPr/>
          </p:nvCxnSpPr>
          <p:spPr bwMode="auto">
            <a:xfrm rot="10800000" flipH="1">
              <a:off x="3607" y="2750"/>
              <a:ext cx="89" cy="863"/>
            </a:xfrm>
            <a:prstGeom prst="bentConnector3">
              <a:avLst>
                <a:gd name="adj1" fmla="val -16292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48168" name="Group 138"/>
            <p:cNvGrpSpPr>
              <a:grpSpLocks/>
            </p:cNvGrpSpPr>
            <p:nvPr/>
          </p:nvGrpSpPr>
          <p:grpSpPr bwMode="auto">
            <a:xfrm>
              <a:off x="3424" y="3340"/>
              <a:ext cx="91" cy="90"/>
              <a:chOff x="3016" y="1480"/>
              <a:chExt cx="91" cy="90"/>
            </a:xfrm>
          </p:grpSpPr>
          <p:sp>
            <p:nvSpPr>
              <p:cNvPr id="48172" name="Rectangle 139"/>
              <p:cNvSpPr>
                <a:spLocks noChangeArrowheads="1"/>
              </p:cNvSpPr>
              <p:nvPr/>
            </p:nvSpPr>
            <p:spPr bwMode="auto">
              <a:xfrm>
                <a:off x="3016" y="1480"/>
                <a:ext cx="91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8173" name="AutoShape 140"/>
              <p:cNvSpPr>
                <a:spLocks noChangeArrowheads="1"/>
              </p:cNvSpPr>
              <p:nvPr/>
            </p:nvSpPr>
            <p:spPr bwMode="auto">
              <a:xfrm>
                <a:off x="3037" y="1504"/>
                <a:ext cx="46" cy="45"/>
              </a:xfrm>
              <a:prstGeom prst="flowChartConnector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48169" name="AutoShape 141"/>
            <p:cNvSpPr>
              <a:spLocks noChangeArrowheads="1"/>
            </p:cNvSpPr>
            <p:nvPr/>
          </p:nvSpPr>
          <p:spPr bwMode="auto">
            <a:xfrm>
              <a:off x="4014" y="2976"/>
              <a:ext cx="181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x</a:t>
              </a:r>
            </a:p>
          </p:txBody>
        </p:sp>
        <p:cxnSp>
          <p:nvCxnSpPr>
            <p:cNvPr id="48170" name="AutoShape 142"/>
            <p:cNvCxnSpPr>
              <a:cxnSpLocks noChangeShapeType="1"/>
              <a:stCxn id="48219" idx="2"/>
              <a:endCxn id="48169" idx="3"/>
            </p:cNvCxnSpPr>
            <p:nvPr/>
          </p:nvCxnSpPr>
          <p:spPr bwMode="auto">
            <a:xfrm rot="10800000">
              <a:off x="4195" y="3067"/>
              <a:ext cx="18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8171" name="Text Box 143"/>
            <p:cNvSpPr txBox="1">
              <a:spLocks noChangeArrowheads="1"/>
            </p:cNvSpPr>
            <p:nvPr/>
          </p:nvSpPr>
          <p:spPr bwMode="auto">
            <a:xfrm>
              <a:off x="4716" y="2853"/>
              <a:ext cx="2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kumimoji="0" lang="en-US" altLang="zh-TW" i="1">
                  <a:latin typeface="Helvetica" pitchFamily="34" charset="0"/>
                </a:rPr>
                <a:t>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4D5E09-0EBA-41F2-B908-95585699A3A1}" type="slidenum">
              <a:rPr lang="en-US" altLang="zh-TW" smtClean="0"/>
              <a:pPr/>
              <a:t>46</a:t>
            </a:fld>
            <a:endParaRPr lang="en-US" altLang="zh-TW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Global Oscillation Control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mtClean="0"/>
              <a:t>Detection of global oscillation is computationally infeasible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mtClean="0"/>
              <a:t>Requires detecting cyclic sequences of values for any signal in the circuit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TW" smtClean="0"/>
              <a:t>A typical procedure is to count the number of events occurring after any primary input change</a:t>
            </a:r>
          </a:p>
          <a:p>
            <a:pPr marL="742950" lvl="1" indent="-285750" eaLnBrk="1" hangingPunct="1">
              <a:lnSpc>
                <a:spcPct val="110000"/>
              </a:lnSpc>
            </a:pPr>
            <a:r>
              <a:rPr lang="en-US" altLang="zh-TW" smtClean="0"/>
              <a:t>Oscillation is “assumed” if the number exceeds the specified limit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F1AA2E-B4A3-4A73-8A3F-483B965AA2DF}" type="slidenum">
              <a:rPr lang="en-US" altLang="zh-TW" smtClean="0"/>
              <a:pPr/>
              <a:t>47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Simulation Engines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1295400"/>
            <a:ext cx="7772400" cy="4762500"/>
          </a:xfrm>
        </p:spPr>
        <p:txBody>
          <a:bodyPr/>
          <a:lstStyle/>
          <a:p>
            <a:pPr eaLnBrk="1" hangingPunct="1"/>
            <a:r>
              <a:rPr lang="en-US" altLang="zh-TW" sz="2600" smtClean="0"/>
              <a:t>Motivation</a:t>
            </a:r>
          </a:p>
          <a:p>
            <a:pPr marL="742950" lvl="1" indent="-285750" eaLnBrk="1" hangingPunct="1"/>
            <a:r>
              <a:rPr lang="en-US" altLang="zh-TW" sz="2200" smtClean="0"/>
              <a:t>Logic simulation is time consuming.</a:t>
            </a:r>
          </a:p>
          <a:p>
            <a:pPr eaLnBrk="1" hangingPunct="1"/>
            <a:r>
              <a:rPr lang="en-US" altLang="zh-TW" sz="2600" smtClean="0"/>
              <a:t>Simulation engines are special-purpose hardware for speeding up logic simulation.</a:t>
            </a:r>
          </a:p>
          <a:p>
            <a:pPr marL="742950" lvl="1" indent="-285750" eaLnBrk="1" hangingPunct="1"/>
            <a:r>
              <a:rPr lang="en-US" altLang="zh-TW" sz="2200" smtClean="0"/>
              <a:t>Usually attached to a general-purpose host computer through, for example, VME/PCI bus.</a:t>
            </a:r>
          </a:p>
          <a:p>
            <a:pPr marL="742950" lvl="1" indent="-285750" eaLnBrk="1" hangingPunct="1"/>
            <a:r>
              <a:rPr lang="en-US" altLang="zh-TW" sz="2200" smtClean="0"/>
              <a:t>FPGA-based logic emulation</a:t>
            </a:r>
          </a:p>
          <a:p>
            <a:pPr eaLnBrk="1" hangingPunct="1"/>
            <a:r>
              <a:rPr lang="en-US" altLang="zh-TW" sz="2600" smtClean="0"/>
              <a:t>Use parallel and/or distributed processing architectures.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435280" cy="547260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altLang="zh-TW" dirty="0" smtClean="0"/>
              <a:t>Switch level</a:t>
            </a:r>
          </a:p>
          <a:p>
            <a:pPr lvl="1" eaLnBrk="1" hangingPunct="1">
              <a:defRPr/>
            </a:pPr>
            <a:r>
              <a:rPr lang="en-US" altLang="zh-TW" dirty="0" smtClean="0"/>
              <a:t>Interconnects of ideal transistor switch </a:t>
            </a:r>
          </a:p>
          <a:p>
            <a:pPr lvl="1" eaLnBrk="1" hangingPunct="1">
              <a:defRPr/>
            </a:pPr>
            <a:r>
              <a:rPr lang="en-US" altLang="zh-TW" dirty="0" smtClean="0"/>
              <a:t>Need transistor size, node R and C to determine logic value</a:t>
            </a:r>
          </a:p>
          <a:p>
            <a:pPr lvl="2" eaLnBrk="1" hangingPunct="1">
              <a:defRPr/>
            </a:pPr>
            <a:r>
              <a:rPr lang="en-US" altLang="zh-TW" dirty="0" smtClean="0"/>
              <a:t>Zero delay in timing</a:t>
            </a:r>
          </a:p>
          <a:p>
            <a:pPr lvl="1" eaLnBrk="1" hangingPunct="1">
              <a:defRPr/>
            </a:pPr>
            <a:r>
              <a:rPr lang="en-US" altLang="zh-TW" dirty="0" smtClean="0"/>
              <a:t>Suitable for full-custom high-performance ASIC</a:t>
            </a:r>
          </a:p>
          <a:p>
            <a:pPr eaLnBrk="1" hangingPunct="1">
              <a:defRPr/>
            </a:pPr>
            <a:r>
              <a:rPr lang="en-US" altLang="zh-TW" dirty="0" smtClean="0"/>
              <a:t>Timing level</a:t>
            </a:r>
          </a:p>
          <a:p>
            <a:pPr lvl="1" eaLnBrk="1" hangingPunct="1">
              <a:defRPr/>
            </a:pPr>
            <a:r>
              <a:rPr lang="en-US" altLang="zh-TW" dirty="0" smtClean="0"/>
              <a:t>Use transistors with detailed device models</a:t>
            </a:r>
          </a:p>
          <a:p>
            <a:pPr lvl="1" eaLnBrk="1" hangingPunct="1">
              <a:defRPr/>
            </a:pPr>
            <a:r>
              <a:rPr lang="en-US" altLang="zh-TW" dirty="0" smtClean="0"/>
              <a:t>Calculate charge/discharge current with transistor’s voltage-current model and obtain node voltage as a function of time</a:t>
            </a:r>
          </a:p>
          <a:p>
            <a:pPr lvl="1" eaLnBrk="1" hangingPunct="1">
              <a:defRPr/>
            </a:pPr>
            <a:r>
              <a:rPr lang="en-US" altLang="zh-TW" dirty="0" smtClean="0"/>
              <a:t>Mainly for post-PR timing verification, e.g., </a:t>
            </a:r>
            <a:r>
              <a:rPr lang="en-US" altLang="zh-TW" dirty="0" err="1" smtClean="0"/>
              <a:t>Timemill</a:t>
            </a:r>
            <a:r>
              <a:rPr lang="en-US" altLang="zh-TW" dirty="0" smtClean="0">
                <a:sym typeface="Symbol" pitchFamily="18" charset="2"/>
              </a:rPr>
              <a:t></a:t>
            </a:r>
          </a:p>
          <a:p>
            <a:pPr eaLnBrk="1" hangingPunct="1">
              <a:defRPr/>
            </a:pPr>
            <a:r>
              <a:rPr lang="en-US" altLang="zh-TW" dirty="0" smtClean="0"/>
              <a:t>Circuit level</a:t>
            </a:r>
          </a:p>
          <a:p>
            <a:pPr lvl="1" eaLnBrk="1" hangingPunct="1">
              <a:defRPr/>
            </a:pPr>
            <a:r>
              <a:rPr lang="en-US" altLang="zh-TW" dirty="0" smtClean="0"/>
              <a:t>Lowest level, ultimate in simulation accuracy</a:t>
            </a:r>
          </a:p>
          <a:p>
            <a:pPr lvl="1" eaLnBrk="1" hangingPunct="1">
              <a:defRPr/>
            </a:pPr>
            <a:r>
              <a:rPr lang="en-US" altLang="zh-TW" dirty="0" smtClean="0"/>
              <a:t>Obtain timing by solving the equations relating branch/loop current and node voltage</a:t>
            </a:r>
          </a:p>
          <a:p>
            <a:pPr lvl="1" eaLnBrk="1" hangingPunct="1">
              <a:defRPr/>
            </a:pPr>
            <a:r>
              <a:rPr lang="en-US" altLang="zh-TW" dirty="0" smtClean="0"/>
              <a:t>Critical timing analysis for digital circuits</a:t>
            </a:r>
          </a:p>
          <a:p>
            <a:pPr lvl="1" eaLnBrk="1" hangingPunct="1">
              <a:defRPr/>
            </a:pPr>
            <a:r>
              <a:rPr lang="en-US" altLang="zh-TW" dirty="0" smtClean="0"/>
              <a:t>Mixed-signal circuit simulation</a:t>
            </a:r>
          </a:p>
        </p:txBody>
      </p:sp>
      <p:sp>
        <p:nvSpPr>
          <p:cNvPr id="819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03E79F-6902-4379-BF2B-2A9DD3FE4165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609600" y="2746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Level of Circuit Modeling (2/2)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5AAE95-D051-4125-8521-F53E8F8E9F9C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Logic States for Simulation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067300"/>
          </a:xfrm>
        </p:spPr>
        <p:txBody>
          <a:bodyPr/>
          <a:lstStyle/>
          <a:p>
            <a:pPr eaLnBrk="1" hangingPunct="1"/>
            <a:r>
              <a:rPr lang="en-US" altLang="zh-TW" b="1" dirty="0" smtClean="0"/>
              <a:t>Two states (0, 1) for combinational and sequential circuits with known initial states.</a:t>
            </a:r>
          </a:p>
          <a:p>
            <a:pPr eaLnBrk="1" hangingPunct="1"/>
            <a:r>
              <a:rPr lang="en-US" altLang="zh-TW" b="1" dirty="0" smtClean="0"/>
              <a:t>Three states (0, 1, X) for sequential circuits with unknown initial states</a:t>
            </a:r>
          </a:p>
          <a:p>
            <a:pPr marL="742950" lvl="1" indent="-285750" eaLnBrk="1" hangingPunct="1"/>
            <a:r>
              <a:rPr lang="en-US" altLang="zh-TW" dirty="0" smtClean="0"/>
              <a:t>X (unknown state) for cases when the logic value cannot be determined</a:t>
            </a:r>
          </a:p>
          <a:p>
            <a:pPr marL="742950" lvl="1" indent="-285750" eaLnBrk="1" hangingPunct="1"/>
            <a:r>
              <a:rPr lang="en-US" altLang="zh-TW" dirty="0" smtClean="0"/>
              <a:t>X can be either 0 or 1.</a:t>
            </a:r>
          </a:p>
          <a:p>
            <a:pPr marL="742950" lvl="1" indent="-285750" eaLnBrk="1" hangingPunct="1"/>
            <a:r>
              <a:rPr lang="en-US" altLang="zh-TW" dirty="0" smtClean="0"/>
              <a:t>Sources: uninitialized FF, bus, memory, multi-cycle paths,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61965D-DC50-4BE6-9CF6-5FDF0EA7480D}" type="slidenum">
              <a:rPr lang="en-US" altLang="zh-TW" smtClean="0"/>
              <a:pPr/>
              <a:t>7</a:t>
            </a:fld>
            <a:endParaRPr lang="en-US" altLang="zh-TW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Logic Operations with X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graphicFrame>
        <p:nvGraphicFramePr>
          <p:cNvPr id="216068" name="Group 4"/>
          <p:cNvGraphicFramePr>
            <a:graphicFrameLocks noGrp="1"/>
          </p:cNvGraphicFramePr>
          <p:nvPr/>
        </p:nvGraphicFramePr>
        <p:xfrm>
          <a:off x="1258888" y="2708275"/>
          <a:ext cx="3027362" cy="1706880"/>
        </p:xfrm>
        <a:graphic>
          <a:graphicData uri="http://schemas.openxmlformats.org/drawingml/2006/table">
            <a:tbl>
              <a:tblPr/>
              <a:tblGrid>
                <a:gridCol w="755650"/>
                <a:gridCol w="742950"/>
                <a:gridCol w="773112"/>
                <a:gridCol w="755650"/>
              </a:tblGrid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6095" name="Group 31"/>
          <p:cNvGraphicFramePr>
            <a:graphicFrameLocks noGrp="1"/>
          </p:cNvGraphicFramePr>
          <p:nvPr/>
        </p:nvGraphicFramePr>
        <p:xfrm>
          <a:off x="4713288" y="2708275"/>
          <a:ext cx="2995612" cy="1706880"/>
        </p:xfrm>
        <a:graphic>
          <a:graphicData uri="http://schemas.openxmlformats.org/drawingml/2006/table">
            <a:tbl>
              <a:tblPr/>
              <a:tblGrid>
                <a:gridCol w="747712"/>
                <a:gridCol w="750888"/>
                <a:gridCol w="749300"/>
                <a:gridCol w="747712"/>
              </a:tblGrid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0287B6-7BF9-4C8A-9DAD-EEB630EE08E9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  <p:sp>
        <p:nvSpPr>
          <p:cNvPr id="11267" name="Rectangle 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Problems with the 3-Valued Logic</a:t>
            </a:r>
          </a:p>
        </p:txBody>
      </p:sp>
      <p:sp>
        <p:nvSpPr>
          <p:cNvPr id="11268" name="Rectangle 5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May cause information loss</a:t>
            </a:r>
          </a:p>
          <a:p>
            <a:pPr lvl="1" eaLnBrk="1" hangingPunct="1"/>
            <a:r>
              <a:rPr lang="en-US" altLang="zh-TW" smtClean="0"/>
              <a:t>Fail determining the logic value even though that value can be easily determined</a:t>
            </a:r>
          </a:p>
          <a:p>
            <a:pPr lvl="1" eaLnBrk="1" hangingPunct="1"/>
            <a:r>
              <a:rPr lang="en-US" altLang="zh-TW" smtClean="0"/>
              <a:t>Example:</a:t>
            </a:r>
            <a:br>
              <a:rPr lang="en-US" altLang="zh-TW" smtClean="0"/>
            </a:br>
            <a:r>
              <a:rPr lang="en-US" altLang="zh-TW" smtClean="0"/>
              <a:t>The output is evaluated as x even though it should be 1 regardless of the actual value of x</a:t>
            </a:r>
          </a:p>
        </p:txBody>
      </p:sp>
      <p:grpSp>
        <p:nvGrpSpPr>
          <p:cNvPr id="11269" name="Group 4"/>
          <p:cNvGrpSpPr>
            <a:grpSpLocks/>
          </p:cNvGrpSpPr>
          <p:nvPr/>
        </p:nvGrpSpPr>
        <p:grpSpPr bwMode="auto">
          <a:xfrm>
            <a:off x="3200400" y="4495800"/>
            <a:ext cx="4217988" cy="2141538"/>
            <a:chOff x="2722" y="3001"/>
            <a:chExt cx="1951" cy="1180"/>
          </a:xfrm>
        </p:grpSpPr>
        <p:grpSp>
          <p:nvGrpSpPr>
            <p:cNvPr id="11270" name="Group 5"/>
            <p:cNvGrpSpPr>
              <a:grpSpLocks/>
            </p:cNvGrpSpPr>
            <p:nvPr/>
          </p:nvGrpSpPr>
          <p:grpSpPr bwMode="auto">
            <a:xfrm>
              <a:off x="3404" y="3047"/>
              <a:ext cx="453" cy="272"/>
              <a:chOff x="2336" y="2795"/>
              <a:chExt cx="453" cy="272"/>
            </a:xfrm>
          </p:grpSpPr>
          <p:grpSp>
            <p:nvGrpSpPr>
              <p:cNvPr id="11310" name="Group 6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11315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16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17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18" name="AutoShape 10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1311" name="Group 11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11312" name="AutoShape 12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313" name="AutoShape 13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314" name="AutoShape 14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1271" name="Group 15"/>
            <p:cNvGrpSpPr>
              <a:grpSpLocks/>
            </p:cNvGrpSpPr>
            <p:nvPr/>
          </p:nvGrpSpPr>
          <p:grpSpPr bwMode="auto">
            <a:xfrm rot="5400000">
              <a:off x="2972" y="3524"/>
              <a:ext cx="317" cy="181"/>
              <a:chOff x="1973" y="2795"/>
              <a:chExt cx="317" cy="181"/>
            </a:xfrm>
          </p:grpSpPr>
          <p:grpSp>
            <p:nvGrpSpPr>
              <p:cNvPr id="11305" name="Group 16"/>
              <p:cNvGrpSpPr>
                <a:grpSpLocks/>
              </p:cNvGrpSpPr>
              <p:nvPr/>
            </p:nvGrpSpPr>
            <p:grpSpPr bwMode="auto">
              <a:xfrm>
                <a:off x="1973" y="2795"/>
                <a:ext cx="317" cy="181"/>
                <a:chOff x="1973" y="2795"/>
                <a:chExt cx="317" cy="181"/>
              </a:xfrm>
            </p:grpSpPr>
            <p:sp>
              <p:nvSpPr>
                <p:cNvPr id="11307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1973" y="2886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08" name="Oval 18"/>
                <p:cNvSpPr>
                  <a:spLocks noChangeArrowheads="1"/>
                </p:cNvSpPr>
                <p:nvPr/>
              </p:nvSpPr>
              <p:spPr bwMode="auto">
                <a:xfrm>
                  <a:off x="2200" y="2861"/>
                  <a:ext cx="45" cy="46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309" name="AutoShape 19"/>
                <p:cNvSpPr>
                  <a:spLocks noChangeArrowheads="1"/>
                </p:cNvSpPr>
                <p:nvPr/>
              </p:nvSpPr>
              <p:spPr bwMode="auto">
                <a:xfrm rot="5400000">
                  <a:off x="2018" y="2795"/>
                  <a:ext cx="181" cy="181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11306" name="AutoShape 20"/>
              <p:cNvSpPr>
                <a:spLocks noChangeArrowheads="1"/>
              </p:cNvSpPr>
              <p:nvPr/>
            </p:nvSpPr>
            <p:spPr bwMode="auto">
              <a:xfrm>
                <a:off x="1973" y="2840"/>
                <a:ext cx="317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11272" name="Group 21"/>
            <p:cNvGrpSpPr>
              <a:grpSpLocks/>
            </p:cNvGrpSpPr>
            <p:nvPr/>
          </p:nvGrpSpPr>
          <p:grpSpPr bwMode="auto">
            <a:xfrm>
              <a:off x="3403" y="3863"/>
              <a:ext cx="453" cy="272"/>
              <a:chOff x="2336" y="2795"/>
              <a:chExt cx="453" cy="272"/>
            </a:xfrm>
          </p:grpSpPr>
          <p:grpSp>
            <p:nvGrpSpPr>
              <p:cNvPr id="11296" name="Group 22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1130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02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03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1304" name="AutoShape 26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1297" name="Group 27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11298" name="AutoShape 28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299" name="AutoShape 29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300" name="AutoShape 30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cxnSp>
          <p:nvCxnSpPr>
            <p:cNvPr id="11273" name="AutoShape 31"/>
            <p:cNvCxnSpPr>
              <a:cxnSpLocks noChangeShapeType="1"/>
              <a:stCxn id="11312" idx="6"/>
              <a:endCxn id="11295" idx="2"/>
            </p:cNvCxnSpPr>
            <p:nvPr/>
          </p:nvCxnSpPr>
          <p:spPr bwMode="auto">
            <a:xfrm>
              <a:off x="3857" y="3183"/>
              <a:ext cx="319" cy="319"/>
            </a:xfrm>
            <a:prstGeom prst="bentConnector3">
              <a:avLst>
                <a:gd name="adj1" fmla="val 498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11274" name="Group 32"/>
            <p:cNvGrpSpPr>
              <a:grpSpLocks/>
            </p:cNvGrpSpPr>
            <p:nvPr/>
          </p:nvGrpSpPr>
          <p:grpSpPr bwMode="auto">
            <a:xfrm>
              <a:off x="4176" y="3456"/>
              <a:ext cx="453" cy="272"/>
              <a:chOff x="3243" y="2523"/>
              <a:chExt cx="453" cy="272"/>
            </a:xfrm>
          </p:grpSpPr>
          <p:sp>
            <p:nvSpPr>
              <p:cNvPr id="11288" name="Line 33"/>
              <p:cNvSpPr>
                <a:spLocks noChangeShapeType="1"/>
              </p:cNvSpPr>
              <p:nvPr/>
            </p:nvSpPr>
            <p:spPr bwMode="auto">
              <a:xfrm flipH="1">
                <a:off x="3243" y="256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89" name="Line 34"/>
              <p:cNvSpPr>
                <a:spLocks noChangeShapeType="1"/>
              </p:cNvSpPr>
              <p:nvPr/>
            </p:nvSpPr>
            <p:spPr bwMode="auto">
              <a:xfrm flipH="1">
                <a:off x="3243" y="275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90" name="Line 35"/>
              <p:cNvSpPr>
                <a:spLocks noChangeShapeType="1"/>
              </p:cNvSpPr>
              <p:nvPr/>
            </p:nvSpPr>
            <p:spPr bwMode="auto">
              <a:xfrm flipH="1">
                <a:off x="3515" y="265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291" name="AutoShape 36"/>
              <p:cNvSpPr>
                <a:spLocks noChangeArrowheads="1"/>
              </p:cNvSpPr>
              <p:nvPr/>
            </p:nvSpPr>
            <p:spPr bwMode="auto">
              <a:xfrm flipH="1">
                <a:off x="3333" y="252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11292" name="Group 37"/>
              <p:cNvGrpSpPr>
                <a:grpSpLocks/>
              </p:cNvGrpSpPr>
              <p:nvPr/>
            </p:nvGrpSpPr>
            <p:grpSpPr bwMode="auto">
              <a:xfrm>
                <a:off x="3243" y="2523"/>
                <a:ext cx="453" cy="272"/>
                <a:chOff x="3243" y="2523"/>
                <a:chExt cx="453" cy="272"/>
              </a:xfrm>
            </p:grpSpPr>
            <p:sp>
              <p:nvSpPr>
                <p:cNvPr id="11293" name="AutoShape 38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294" name="AutoShape 39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1295" name="AutoShape 40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cxnSp>
          <p:nvCxnSpPr>
            <p:cNvPr id="11275" name="AutoShape 41"/>
            <p:cNvCxnSpPr>
              <a:cxnSpLocks noChangeShapeType="1"/>
              <a:stCxn id="11298" idx="6"/>
              <a:endCxn id="11294" idx="2"/>
            </p:cNvCxnSpPr>
            <p:nvPr/>
          </p:nvCxnSpPr>
          <p:spPr bwMode="auto">
            <a:xfrm flipV="1">
              <a:off x="3856" y="3683"/>
              <a:ext cx="320" cy="31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1276" name="AutoShape 42"/>
            <p:cNvCxnSpPr>
              <a:cxnSpLocks noChangeShapeType="1"/>
              <a:stCxn id="11277" idx="3"/>
              <a:endCxn id="11314" idx="2"/>
            </p:cNvCxnSpPr>
            <p:nvPr/>
          </p:nvCxnSpPr>
          <p:spPr bwMode="auto">
            <a:xfrm>
              <a:off x="2858" y="3092"/>
              <a:ext cx="546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1277" name="AutoShape 43"/>
            <p:cNvSpPr>
              <a:spLocks noChangeArrowheads="1"/>
            </p:cNvSpPr>
            <p:nvPr/>
          </p:nvSpPr>
          <p:spPr bwMode="auto">
            <a:xfrm>
              <a:off x="2723" y="3001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1</a:t>
              </a:r>
            </a:p>
          </p:txBody>
        </p:sp>
        <p:sp>
          <p:nvSpPr>
            <p:cNvPr id="11278" name="AutoShape 44"/>
            <p:cNvSpPr>
              <a:spLocks noChangeArrowheads="1"/>
            </p:cNvSpPr>
            <p:nvPr/>
          </p:nvSpPr>
          <p:spPr bwMode="auto">
            <a:xfrm>
              <a:off x="2723" y="3183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x</a:t>
              </a:r>
            </a:p>
          </p:txBody>
        </p:sp>
        <p:sp>
          <p:nvSpPr>
            <p:cNvPr id="11279" name="AutoShape 45"/>
            <p:cNvSpPr>
              <a:spLocks noChangeArrowheads="1"/>
            </p:cNvSpPr>
            <p:nvPr/>
          </p:nvSpPr>
          <p:spPr bwMode="auto">
            <a:xfrm>
              <a:off x="2722" y="3999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1</a:t>
              </a:r>
            </a:p>
          </p:txBody>
        </p:sp>
        <p:cxnSp>
          <p:nvCxnSpPr>
            <p:cNvPr id="11280" name="AutoShape 46"/>
            <p:cNvCxnSpPr>
              <a:cxnSpLocks noChangeShapeType="1"/>
              <a:stCxn id="11278" idx="3"/>
              <a:endCxn id="11313" idx="2"/>
            </p:cNvCxnSpPr>
            <p:nvPr/>
          </p:nvCxnSpPr>
          <p:spPr bwMode="auto">
            <a:xfrm>
              <a:off x="2858" y="3274"/>
              <a:ext cx="54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81" name="AutoShape 47"/>
            <p:cNvCxnSpPr>
              <a:cxnSpLocks noChangeShapeType="1"/>
              <a:stCxn id="11278" idx="3"/>
              <a:endCxn id="11306" idx="2"/>
            </p:cNvCxnSpPr>
            <p:nvPr/>
          </p:nvCxnSpPr>
          <p:spPr bwMode="auto">
            <a:xfrm>
              <a:off x="2858" y="3274"/>
              <a:ext cx="274" cy="18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1282" name="AutoShape 48"/>
            <p:cNvCxnSpPr>
              <a:cxnSpLocks noChangeShapeType="1"/>
              <a:stCxn id="11306" idx="6"/>
              <a:endCxn id="11300" idx="2"/>
            </p:cNvCxnSpPr>
            <p:nvPr/>
          </p:nvCxnSpPr>
          <p:spPr bwMode="auto">
            <a:xfrm rot="16200000" flipH="1">
              <a:off x="3200" y="3705"/>
              <a:ext cx="136" cy="271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1283" name="AutoShape 49"/>
            <p:cNvCxnSpPr>
              <a:cxnSpLocks noChangeShapeType="1"/>
              <a:stCxn id="11279" idx="3"/>
              <a:endCxn id="11299" idx="2"/>
            </p:cNvCxnSpPr>
            <p:nvPr/>
          </p:nvCxnSpPr>
          <p:spPr bwMode="auto">
            <a:xfrm>
              <a:off x="2857" y="4090"/>
              <a:ext cx="54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1284" name="AutoShape 50"/>
            <p:cNvSpPr>
              <a:spLocks noChangeArrowheads="1"/>
            </p:cNvSpPr>
            <p:nvPr/>
          </p:nvSpPr>
          <p:spPr bwMode="auto">
            <a:xfrm>
              <a:off x="3176" y="3637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</a:t>
              </a:r>
            </a:p>
          </p:txBody>
        </p:sp>
        <p:sp>
          <p:nvSpPr>
            <p:cNvPr id="11285" name="AutoShape 51"/>
            <p:cNvSpPr>
              <a:spLocks noChangeArrowheads="1"/>
            </p:cNvSpPr>
            <p:nvPr/>
          </p:nvSpPr>
          <p:spPr bwMode="auto">
            <a:xfrm>
              <a:off x="3766" y="3818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</a:t>
              </a:r>
            </a:p>
          </p:txBody>
        </p:sp>
        <p:sp>
          <p:nvSpPr>
            <p:cNvPr id="11286" name="AutoShape 52"/>
            <p:cNvSpPr>
              <a:spLocks noChangeArrowheads="1"/>
            </p:cNvSpPr>
            <p:nvPr/>
          </p:nvSpPr>
          <p:spPr bwMode="auto">
            <a:xfrm>
              <a:off x="4538" y="3410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</a:t>
              </a:r>
            </a:p>
          </p:txBody>
        </p:sp>
        <p:sp>
          <p:nvSpPr>
            <p:cNvPr id="11287" name="AutoShape 53"/>
            <p:cNvSpPr>
              <a:spLocks noChangeArrowheads="1"/>
            </p:cNvSpPr>
            <p:nvPr/>
          </p:nvSpPr>
          <p:spPr bwMode="auto">
            <a:xfrm>
              <a:off x="3766" y="3002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B869B9-8A78-46D3-AA54-EF67CEDB6DB2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  <p:sp>
        <p:nvSpPr>
          <p:cNvPr id="12291" name="Rectangle 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Symbolic Simulation of “x”</a:t>
            </a:r>
          </a:p>
        </p:txBody>
      </p:sp>
      <p:sp>
        <p:nvSpPr>
          <p:cNvPr id="12292" name="Rectangle 5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100" smtClean="0"/>
              <a:t>Treat “x” as a signal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smtClean="0"/>
              <a:t>NOT x = x’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smtClean="0"/>
              <a:t>x + x’ = 1</a:t>
            </a:r>
          </a:p>
          <a:p>
            <a:pPr eaLnBrk="1" hangingPunct="1">
              <a:lnSpc>
                <a:spcPct val="90000"/>
              </a:lnSpc>
            </a:pPr>
            <a:endParaRPr lang="en-US" altLang="zh-TW" sz="2100" smtClean="0"/>
          </a:p>
          <a:p>
            <a:pPr eaLnBrk="1" hangingPunct="1">
              <a:lnSpc>
                <a:spcPct val="90000"/>
              </a:lnSpc>
            </a:pPr>
            <a:endParaRPr lang="en-US" altLang="zh-TW" sz="2100" smtClean="0"/>
          </a:p>
          <a:p>
            <a:pPr eaLnBrk="1" hangingPunct="1">
              <a:lnSpc>
                <a:spcPct val="90000"/>
              </a:lnSpc>
            </a:pPr>
            <a:endParaRPr lang="en-US" altLang="zh-TW" sz="2100" smtClean="0"/>
          </a:p>
          <a:p>
            <a:pPr eaLnBrk="1" hangingPunct="1">
              <a:lnSpc>
                <a:spcPct val="90000"/>
              </a:lnSpc>
            </a:pPr>
            <a:endParaRPr lang="en-US" altLang="zh-TW" sz="2100" smtClean="0"/>
          </a:p>
          <a:p>
            <a:pPr eaLnBrk="1" hangingPunct="1">
              <a:lnSpc>
                <a:spcPct val="90000"/>
              </a:lnSpc>
            </a:pPr>
            <a:endParaRPr lang="en-US" altLang="zh-TW" sz="2100" smtClean="0"/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/>
              <a:t>Problem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smtClean="0"/>
              <a:t>There can be multiple sources of X, e.g., Flip-flops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smtClean="0"/>
              <a:t>One “x” for each unknown value (x1, x2, …)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smtClean="0"/>
              <a:t>Impractical for large circuits, e.g., x1 + x2 = ?</a:t>
            </a:r>
          </a:p>
          <a:p>
            <a:pPr lvl="1" eaLnBrk="1" hangingPunct="1">
              <a:lnSpc>
                <a:spcPct val="90000"/>
              </a:lnSpc>
            </a:pPr>
            <a:endParaRPr lang="zh-TW" altLang="en-US" sz="2000" smtClean="0"/>
          </a:p>
        </p:txBody>
      </p:sp>
      <p:grpSp>
        <p:nvGrpSpPr>
          <p:cNvPr id="12293" name="Group 4"/>
          <p:cNvGrpSpPr>
            <a:grpSpLocks/>
          </p:cNvGrpSpPr>
          <p:nvPr/>
        </p:nvGrpSpPr>
        <p:grpSpPr bwMode="auto">
          <a:xfrm>
            <a:off x="3779838" y="1916113"/>
            <a:ext cx="3895725" cy="2613025"/>
            <a:chOff x="2154" y="2658"/>
            <a:chExt cx="1951" cy="1180"/>
          </a:xfrm>
        </p:grpSpPr>
        <p:grpSp>
          <p:nvGrpSpPr>
            <p:cNvPr id="12294" name="Group 5"/>
            <p:cNvGrpSpPr>
              <a:grpSpLocks/>
            </p:cNvGrpSpPr>
            <p:nvPr/>
          </p:nvGrpSpPr>
          <p:grpSpPr bwMode="auto">
            <a:xfrm>
              <a:off x="2836" y="2704"/>
              <a:ext cx="453" cy="272"/>
              <a:chOff x="2336" y="2795"/>
              <a:chExt cx="453" cy="272"/>
            </a:xfrm>
          </p:grpSpPr>
          <p:grpSp>
            <p:nvGrpSpPr>
              <p:cNvPr id="12334" name="Group 6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12339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40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41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42" name="AutoShape 10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2335" name="Group 11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12336" name="AutoShape 12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37" name="AutoShape 13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38" name="AutoShape 14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2295" name="Group 15"/>
            <p:cNvGrpSpPr>
              <a:grpSpLocks/>
            </p:cNvGrpSpPr>
            <p:nvPr/>
          </p:nvGrpSpPr>
          <p:grpSpPr bwMode="auto">
            <a:xfrm rot="5400000">
              <a:off x="2404" y="3181"/>
              <a:ext cx="317" cy="181"/>
              <a:chOff x="1973" y="2795"/>
              <a:chExt cx="317" cy="181"/>
            </a:xfrm>
          </p:grpSpPr>
          <p:grpSp>
            <p:nvGrpSpPr>
              <p:cNvPr id="12329" name="Group 16"/>
              <p:cNvGrpSpPr>
                <a:grpSpLocks/>
              </p:cNvGrpSpPr>
              <p:nvPr/>
            </p:nvGrpSpPr>
            <p:grpSpPr bwMode="auto">
              <a:xfrm>
                <a:off x="1973" y="2795"/>
                <a:ext cx="317" cy="181"/>
                <a:chOff x="1973" y="2795"/>
                <a:chExt cx="317" cy="181"/>
              </a:xfrm>
            </p:grpSpPr>
            <p:sp>
              <p:nvSpPr>
                <p:cNvPr id="12331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1973" y="2886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32" name="Oval 18"/>
                <p:cNvSpPr>
                  <a:spLocks noChangeArrowheads="1"/>
                </p:cNvSpPr>
                <p:nvPr/>
              </p:nvSpPr>
              <p:spPr bwMode="auto">
                <a:xfrm>
                  <a:off x="2200" y="2861"/>
                  <a:ext cx="45" cy="46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33" name="AutoShape 19"/>
                <p:cNvSpPr>
                  <a:spLocks noChangeArrowheads="1"/>
                </p:cNvSpPr>
                <p:nvPr/>
              </p:nvSpPr>
              <p:spPr bwMode="auto">
                <a:xfrm rot="5400000">
                  <a:off x="2018" y="2795"/>
                  <a:ext cx="181" cy="181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12330" name="AutoShape 20"/>
              <p:cNvSpPr>
                <a:spLocks noChangeArrowheads="1"/>
              </p:cNvSpPr>
              <p:nvPr/>
            </p:nvSpPr>
            <p:spPr bwMode="auto">
              <a:xfrm>
                <a:off x="1973" y="2840"/>
                <a:ext cx="317" cy="91"/>
              </a:xfrm>
              <a:prstGeom prst="flowChartConnector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12296" name="Group 21"/>
            <p:cNvGrpSpPr>
              <a:grpSpLocks/>
            </p:cNvGrpSpPr>
            <p:nvPr/>
          </p:nvGrpSpPr>
          <p:grpSpPr bwMode="auto">
            <a:xfrm>
              <a:off x="2835" y="3520"/>
              <a:ext cx="453" cy="272"/>
              <a:chOff x="2336" y="2795"/>
              <a:chExt cx="453" cy="272"/>
            </a:xfrm>
          </p:grpSpPr>
          <p:grpSp>
            <p:nvGrpSpPr>
              <p:cNvPr id="12320" name="Group 22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1"/>
                <a:chOff x="2336" y="2795"/>
                <a:chExt cx="453" cy="271"/>
              </a:xfrm>
            </p:grpSpPr>
            <p:sp>
              <p:nvSpPr>
                <p:cNvPr id="12325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336" y="2840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2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336" y="3022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27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608" y="2931"/>
                  <a:ext cx="18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328" name="AutoShape 26"/>
                <p:cNvSpPr>
                  <a:spLocks noChangeArrowheads="1"/>
                </p:cNvSpPr>
                <p:nvPr/>
              </p:nvSpPr>
              <p:spPr bwMode="auto">
                <a:xfrm>
                  <a:off x="2427" y="2795"/>
                  <a:ext cx="272" cy="271"/>
                </a:xfrm>
                <a:prstGeom prst="flowChartDelay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2321" name="Group 27"/>
              <p:cNvGrpSpPr>
                <a:grpSpLocks/>
              </p:cNvGrpSpPr>
              <p:nvPr/>
            </p:nvGrpSpPr>
            <p:grpSpPr bwMode="auto">
              <a:xfrm>
                <a:off x="2336" y="2795"/>
                <a:ext cx="453" cy="272"/>
                <a:chOff x="3243" y="2523"/>
                <a:chExt cx="453" cy="272"/>
              </a:xfrm>
            </p:grpSpPr>
            <p:sp>
              <p:nvSpPr>
                <p:cNvPr id="12322" name="AutoShape 28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23" name="AutoShape 29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24" name="AutoShape 30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cxnSp>
          <p:nvCxnSpPr>
            <p:cNvPr id="12297" name="AutoShape 31"/>
            <p:cNvCxnSpPr>
              <a:cxnSpLocks noChangeShapeType="1"/>
              <a:stCxn id="12336" idx="6"/>
              <a:endCxn id="12319" idx="2"/>
            </p:cNvCxnSpPr>
            <p:nvPr/>
          </p:nvCxnSpPr>
          <p:spPr bwMode="auto">
            <a:xfrm>
              <a:off x="3289" y="2840"/>
              <a:ext cx="319" cy="319"/>
            </a:xfrm>
            <a:prstGeom prst="bentConnector3">
              <a:avLst>
                <a:gd name="adj1" fmla="val 498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grpSp>
          <p:nvGrpSpPr>
            <p:cNvPr id="12298" name="Group 32"/>
            <p:cNvGrpSpPr>
              <a:grpSpLocks/>
            </p:cNvGrpSpPr>
            <p:nvPr/>
          </p:nvGrpSpPr>
          <p:grpSpPr bwMode="auto">
            <a:xfrm>
              <a:off x="3608" y="3113"/>
              <a:ext cx="453" cy="272"/>
              <a:chOff x="3243" y="2523"/>
              <a:chExt cx="453" cy="272"/>
            </a:xfrm>
          </p:grpSpPr>
          <p:sp>
            <p:nvSpPr>
              <p:cNvPr id="12312" name="Line 33"/>
              <p:cNvSpPr>
                <a:spLocks noChangeShapeType="1"/>
              </p:cNvSpPr>
              <p:nvPr/>
            </p:nvSpPr>
            <p:spPr bwMode="auto">
              <a:xfrm flipH="1">
                <a:off x="3243" y="256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313" name="Line 34"/>
              <p:cNvSpPr>
                <a:spLocks noChangeShapeType="1"/>
              </p:cNvSpPr>
              <p:nvPr/>
            </p:nvSpPr>
            <p:spPr bwMode="auto">
              <a:xfrm flipH="1">
                <a:off x="3243" y="2750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314" name="Line 35"/>
              <p:cNvSpPr>
                <a:spLocks noChangeShapeType="1"/>
              </p:cNvSpPr>
              <p:nvPr/>
            </p:nvSpPr>
            <p:spPr bwMode="auto">
              <a:xfrm flipH="1">
                <a:off x="3515" y="2659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315" name="AutoShape 36"/>
              <p:cNvSpPr>
                <a:spLocks noChangeArrowheads="1"/>
              </p:cNvSpPr>
              <p:nvPr/>
            </p:nvSpPr>
            <p:spPr bwMode="auto">
              <a:xfrm flipH="1">
                <a:off x="3333" y="2523"/>
                <a:ext cx="273" cy="272"/>
              </a:xfrm>
              <a:prstGeom prst="moon">
                <a:avLst>
                  <a:gd name="adj" fmla="val 8396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12316" name="Group 37"/>
              <p:cNvGrpSpPr>
                <a:grpSpLocks/>
              </p:cNvGrpSpPr>
              <p:nvPr/>
            </p:nvGrpSpPr>
            <p:grpSpPr bwMode="auto">
              <a:xfrm>
                <a:off x="3243" y="2523"/>
                <a:ext cx="453" cy="272"/>
                <a:chOff x="3243" y="2523"/>
                <a:chExt cx="453" cy="272"/>
              </a:xfrm>
            </p:grpSpPr>
            <p:sp>
              <p:nvSpPr>
                <p:cNvPr id="12317" name="AutoShape 38"/>
                <p:cNvSpPr>
                  <a:spLocks noChangeArrowheads="1"/>
                </p:cNvSpPr>
                <p:nvPr/>
              </p:nvSpPr>
              <p:spPr bwMode="auto">
                <a:xfrm>
                  <a:off x="3560" y="261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18" name="AutoShape 39"/>
                <p:cNvSpPr>
                  <a:spLocks noChangeArrowheads="1"/>
                </p:cNvSpPr>
                <p:nvPr/>
              </p:nvSpPr>
              <p:spPr bwMode="auto">
                <a:xfrm>
                  <a:off x="3243" y="2704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2319" name="AutoShape 40"/>
                <p:cNvSpPr>
                  <a:spLocks noChangeArrowheads="1"/>
                </p:cNvSpPr>
                <p:nvPr/>
              </p:nvSpPr>
              <p:spPr bwMode="auto">
                <a:xfrm>
                  <a:off x="3243" y="2523"/>
                  <a:ext cx="136" cy="91"/>
                </a:xfrm>
                <a:prstGeom prst="flowChartConnector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cxnSp>
          <p:nvCxnSpPr>
            <p:cNvPr id="12299" name="AutoShape 41"/>
            <p:cNvCxnSpPr>
              <a:cxnSpLocks noChangeShapeType="1"/>
              <a:stCxn id="12322" idx="6"/>
              <a:endCxn id="12318" idx="2"/>
            </p:cNvCxnSpPr>
            <p:nvPr/>
          </p:nvCxnSpPr>
          <p:spPr bwMode="auto">
            <a:xfrm flipV="1">
              <a:off x="3288" y="3340"/>
              <a:ext cx="320" cy="31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2300" name="AutoShape 42"/>
            <p:cNvCxnSpPr>
              <a:cxnSpLocks noChangeShapeType="1"/>
              <a:stCxn id="12301" idx="3"/>
              <a:endCxn id="12338" idx="2"/>
            </p:cNvCxnSpPr>
            <p:nvPr/>
          </p:nvCxnSpPr>
          <p:spPr bwMode="auto">
            <a:xfrm>
              <a:off x="2290" y="2749"/>
              <a:ext cx="546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2301" name="AutoShape 43"/>
            <p:cNvSpPr>
              <a:spLocks noChangeArrowheads="1"/>
            </p:cNvSpPr>
            <p:nvPr/>
          </p:nvSpPr>
          <p:spPr bwMode="auto">
            <a:xfrm>
              <a:off x="2155" y="2658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1</a:t>
              </a:r>
            </a:p>
          </p:txBody>
        </p:sp>
        <p:sp>
          <p:nvSpPr>
            <p:cNvPr id="12302" name="AutoShape 44"/>
            <p:cNvSpPr>
              <a:spLocks noChangeArrowheads="1"/>
            </p:cNvSpPr>
            <p:nvPr/>
          </p:nvSpPr>
          <p:spPr bwMode="auto">
            <a:xfrm>
              <a:off x="2155" y="2840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x</a:t>
              </a:r>
            </a:p>
          </p:txBody>
        </p:sp>
        <p:sp>
          <p:nvSpPr>
            <p:cNvPr id="12303" name="AutoShape 45"/>
            <p:cNvSpPr>
              <a:spLocks noChangeArrowheads="1"/>
            </p:cNvSpPr>
            <p:nvPr/>
          </p:nvSpPr>
          <p:spPr bwMode="auto">
            <a:xfrm>
              <a:off x="2154" y="3656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latin typeface="Helvetica" pitchFamily="34" charset="0"/>
                </a:rPr>
                <a:t>1</a:t>
              </a:r>
            </a:p>
          </p:txBody>
        </p:sp>
        <p:cxnSp>
          <p:nvCxnSpPr>
            <p:cNvPr id="12304" name="AutoShape 46"/>
            <p:cNvCxnSpPr>
              <a:cxnSpLocks noChangeShapeType="1"/>
              <a:stCxn id="12302" idx="3"/>
              <a:endCxn id="12337" idx="2"/>
            </p:cNvCxnSpPr>
            <p:nvPr/>
          </p:nvCxnSpPr>
          <p:spPr bwMode="auto">
            <a:xfrm>
              <a:off x="2290" y="2931"/>
              <a:ext cx="54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305" name="AutoShape 47"/>
            <p:cNvCxnSpPr>
              <a:cxnSpLocks noChangeShapeType="1"/>
              <a:stCxn id="12302" idx="3"/>
              <a:endCxn id="12330" idx="2"/>
            </p:cNvCxnSpPr>
            <p:nvPr/>
          </p:nvCxnSpPr>
          <p:spPr bwMode="auto">
            <a:xfrm>
              <a:off x="2290" y="2931"/>
              <a:ext cx="274" cy="183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2306" name="AutoShape 48"/>
            <p:cNvCxnSpPr>
              <a:cxnSpLocks noChangeShapeType="1"/>
              <a:stCxn id="12330" idx="6"/>
              <a:endCxn id="12324" idx="2"/>
            </p:cNvCxnSpPr>
            <p:nvPr/>
          </p:nvCxnSpPr>
          <p:spPr bwMode="auto">
            <a:xfrm rot="16200000" flipH="1">
              <a:off x="2632" y="3363"/>
              <a:ext cx="135" cy="271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2307" name="AutoShape 49"/>
            <p:cNvCxnSpPr>
              <a:cxnSpLocks noChangeShapeType="1"/>
              <a:stCxn id="12303" idx="3"/>
              <a:endCxn id="12323" idx="2"/>
            </p:cNvCxnSpPr>
            <p:nvPr/>
          </p:nvCxnSpPr>
          <p:spPr bwMode="auto">
            <a:xfrm>
              <a:off x="2289" y="3747"/>
              <a:ext cx="54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2308" name="AutoShape 50"/>
            <p:cNvSpPr>
              <a:spLocks noChangeArrowheads="1"/>
            </p:cNvSpPr>
            <p:nvPr/>
          </p:nvSpPr>
          <p:spPr bwMode="auto">
            <a:xfrm>
              <a:off x="2608" y="3294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x’</a:t>
              </a:r>
            </a:p>
          </p:txBody>
        </p:sp>
        <p:sp>
          <p:nvSpPr>
            <p:cNvPr id="12309" name="AutoShape 51"/>
            <p:cNvSpPr>
              <a:spLocks noChangeArrowheads="1"/>
            </p:cNvSpPr>
            <p:nvPr/>
          </p:nvSpPr>
          <p:spPr bwMode="auto">
            <a:xfrm>
              <a:off x="3198" y="3475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x’</a:t>
              </a:r>
            </a:p>
          </p:txBody>
        </p:sp>
        <p:sp>
          <p:nvSpPr>
            <p:cNvPr id="12310" name="AutoShape 52"/>
            <p:cNvSpPr>
              <a:spLocks noChangeArrowheads="1"/>
            </p:cNvSpPr>
            <p:nvPr/>
          </p:nvSpPr>
          <p:spPr bwMode="auto">
            <a:xfrm>
              <a:off x="3970" y="3067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1</a:t>
              </a:r>
            </a:p>
          </p:txBody>
        </p:sp>
        <p:sp>
          <p:nvSpPr>
            <p:cNvPr id="12311" name="AutoShape 53"/>
            <p:cNvSpPr>
              <a:spLocks noChangeArrowheads="1"/>
            </p:cNvSpPr>
            <p:nvPr/>
          </p:nvSpPr>
          <p:spPr bwMode="auto">
            <a:xfrm>
              <a:off x="3198" y="2659"/>
              <a:ext cx="135" cy="18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kumimoji="0" lang="en-US" altLang="zh-TW">
                  <a:solidFill>
                    <a:schemeClr val="hlink"/>
                  </a:solidFill>
                  <a:latin typeface="Helvetica" pitchFamily="34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8021</TotalTime>
  <Words>2496</Words>
  <Application>Microsoft Office PowerPoint</Application>
  <PresentationFormat>如螢幕大小 (4:3)</PresentationFormat>
  <Paragraphs>745</Paragraphs>
  <Slides>47</Slides>
  <Notes>6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47</vt:i4>
      </vt:variant>
    </vt:vector>
  </HeadingPairs>
  <TitlesOfParts>
    <vt:vector size="49" baseType="lpstr">
      <vt:lpstr>Network</vt:lpstr>
      <vt:lpstr>VISIO</vt:lpstr>
      <vt:lpstr>Chapter 2 Logic Simulation</vt:lpstr>
      <vt:lpstr>Logic Simulation</vt:lpstr>
      <vt:lpstr>Modeling for Circuit Simulation</vt:lpstr>
      <vt:lpstr>Level of Circuit Modeling (1/2)</vt:lpstr>
      <vt:lpstr>投影片 5</vt:lpstr>
      <vt:lpstr>Logic States for Simulation</vt:lpstr>
      <vt:lpstr>Logic Operations with X</vt:lpstr>
      <vt:lpstr>Problems with the 3-Valued Logic</vt:lpstr>
      <vt:lpstr>Symbolic Simulation of “x”</vt:lpstr>
      <vt:lpstr>High-Impedence State Z</vt:lpstr>
      <vt:lpstr>An Example of High-Z Bus</vt:lpstr>
      <vt:lpstr>Delay (Timing) Models</vt:lpstr>
      <vt:lpstr>Terms for Cell Delay Models</vt:lpstr>
      <vt:lpstr>Delay Models Examples </vt:lpstr>
      <vt:lpstr>Common Cell Delay Models</vt:lpstr>
      <vt:lpstr>Modeling Levels and Signals</vt:lpstr>
      <vt:lpstr>Types of Logic Simulators</vt:lpstr>
      <vt:lpstr>Compiled Simulation</vt:lpstr>
      <vt:lpstr>Flow of Levelization</vt:lpstr>
      <vt:lpstr>Example of Levelization</vt:lpstr>
      <vt:lpstr>Compiled Simulation – cont’d</vt:lpstr>
      <vt:lpstr>Compiled Simulation – Example in C</vt:lpstr>
      <vt:lpstr>Problems with Compiled Simulation</vt:lpstr>
      <vt:lpstr>Event-Driven Simulation</vt:lpstr>
      <vt:lpstr>Zero-Delay Event-Driven Simulation</vt:lpstr>
      <vt:lpstr>Gate Evaluation – Table Lookup</vt:lpstr>
      <vt:lpstr>Gate Evaluation – Input Scanning</vt:lpstr>
      <vt:lpstr>Input Scanning – cont’d</vt:lpstr>
      <vt:lpstr>Gate Evaluation – Input Counting</vt:lpstr>
      <vt:lpstr>Event-Driven Simulation with Delays</vt:lpstr>
      <vt:lpstr>Time wheel</vt:lpstr>
      <vt:lpstr>Flow of Simulation with Delays</vt:lpstr>
      <vt:lpstr>Simulation with Delays </vt:lpstr>
      <vt:lpstr>Two-Pass Algorithm</vt:lpstr>
      <vt:lpstr>Example (Cont.)</vt:lpstr>
      <vt:lpstr>Example of Algorithm 1 to schedule a Null Event</vt:lpstr>
      <vt:lpstr>An Improved Algorithm</vt:lpstr>
      <vt:lpstr>Two Pass V.S. One Pass Algorithm</vt:lpstr>
      <vt:lpstr>One Pass Algorithm</vt:lpstr>
      <vt:lpstr>An Example of Hazards</vt:lpstr>
      <vt:lpstr>Type of Hazards</vt:lpstr>
      <vt:lpstr>Static Hazard Detection</vt:lpstr>
      <vt:lpstr>6-Valued Logic for Static Hazard Analysis</vt:lpstr>
      <vt:lpstr>Oscillation</vt:lpstr>
      <vt:lpstr>Local Oscillation Control</vt:lpstr>
      <vt:lpstr>Global Oscillation Control</vt:lpstr>
      <vt:lpstr>Simulation Engines</vt:lpstr>
    </vt:vector>
  </TitlesOfParts>
  <Company>EE 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VLSI Testing</dc:title>
  <dc:creator>Jing-Jia Liou</dc:creator>
  <cp:lastModifiedBy>mango</cp:lastModifiedBy>
  <cp:revision>195</cp:revision>
  <dcterms:created xsi:type="dcterms:W3CDTF">1601-01-01T00:00:00Z</dcterms:created>
  <dcterms:modified xsi:type="dcterms:W3CDTF">2015-03-08T09:30:56Z</dcterms:modified>
</cp:coreProperties>
</file>